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8" r:id="rId1"/>
  </p:sldMasterIdLst>
  <p:notesMasterIdLst>
    <p:notesMasterId r:id="rId26"/>
  </p:notesMasterIdLst>
  <p:sldIdLst>
    <p:sldId id="257" r:id="rId2"/>
    <p:sldId id="258" r:id="rId3"/>
    <p:sldId id="259" r:id="rId4"/>
    <p:sldId id="261" r:id="rId5"/>
    <p:sldId id="279" r:id="rId6"/>
    <p:sldId id="288" r:id="rId7"/>
    <p:sldId id="286" r:id="rId8"/>
    <p:sldId id="289" r:id="rId9"/>
    <p:sldId id="268" r:id="rId10"/>
    <p:sldId id="277" r:id="rId11"/>
    <p:sldId id="290" r:id="rId12"/>
    <p:sldId id="276" r:id="rId13"/>
    <p:sldId id="291" r:id="rId14"/>
    <p:sldId id="292" r:id="rId15"/>
    <p:sldId id="265" r:id="rId16"/>
    <p:sldId id="293" r:id="rId17"/>
    <p:sldId id="294" r:id="rId18"/>
    <p:sldId id="295" r:id="rId19"/>
    <p:sldId id="271" r:id="rId20"/>
    <p:sldId id="300" r:id="rId21"/>
    <p:sldId id="297" r:id="rId22"/>
    <p:sldId id="298" r:id="rId23"/>
    <p:sldId id="299" r:id="rId24"/>
    <p:sldId id="274" r:id="rId2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에스코어 드림 3 Light" panose="020B03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5 Medium" panose="020B0503030302020204" pitchFamily="34" charset="-127"/>
      <p:regular r:id="rId31"/>
    </p:embeddedFont>
    <p:embeddedFont>
      <p:font typeface="여기어때 잘난체" panose="020B0600000101010101" pitchFamily="50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7C69F8A-17CB-4E57-8EC4-CF1687A8C595}" type="datetime1">
              <a:rPr lang="ko-KR" altLang="en-US"/>
              <a:pPr lvl="0">
                <a:defRPr/>
              </a:pPr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78B7DCA-EC9E-4474-BD01-0D095C1759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9176AAE-6F91-4E54-ABFD-07E712955B1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7B304-0471-4CB2-A3A8-9D9D0BF6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3264C2-9919-F105-E1D4-7880BB5DC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5569D-5667-A047-C822-4D41DB12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EF80AC-EF08-DA36-3558-DDBA6178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E30FB-5D0E-D607-6237-D9C3A35C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1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20566-E06F-12BB-013E-B32773CA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9715E0-7962-617C-CF0E-886A319F3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8C167-E744-761B-10DD-0E8983BD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B75C7-9B96-59C0-8AF8-8AE7E2E2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2F894-0154-1400-B951-F6A53DEF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C51BA6-838E-B595-0D02-BBFE57A38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0CF02-E651-030F-4D5C-08980C4EF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CEB89-EBBC-7F32-1DB0-1B0E6ED4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E76E3-B987-EF81-6A5B-6DB1E198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B420E-2046-B2DD-2468-46121DCE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5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bg>
      <p:bgPr>
        <a:solidFill>
          <a:srgbClr val="58B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CE6EDE-121F-47B1-8335-2EA89907EF03}" type="datetime1">
              <a:rPr lang="ko-KR" altLang="en-US"/>
              <a:pPr lvl="0">
                <a:defRPr/>
              </a:pPr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5FE60A-7D0D-4785-8C60-00D065E5785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矩形 3"/>
          <p:cNvSpPr/>
          <p:nvPr userDrawn="1"/>
        </p:nvSpPr>
        <p:spPr>
          <a:xfrm>
            <a:off x="0" y="733425"/>
            <a:ext cx="9144000" cy="68580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AAA74-E520-EFD9-3045-43FA1070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1D583-1260-99CE-2330-FF2A6F97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E29F6-BCCD-7DFE-95AE-7C455D21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E8024-34FE-4BF1-6C64-5414B8BB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A6328-4850-AF39-E6B4-1921DEA7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E432B-8E42-0191-8C25-4B108B30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6D3B9-D10C-0F89-815A-313C593E7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985520-6535-A16F-4101-1C611224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28DC37-C6A5-4904-D52C-0A15E057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B3FE2-63FA-CA07-399B-6CF28016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0884C-BF85-BBA9-F350-F5A27121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79081-A8D5-BBC1-A631-9E08B30C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BB9A8-D076-8AE4-D7A3-E65B65DA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59E35-6EB3-72AF-D3F6-01B8EAA63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E37B00-20CA-0E0D-79B9-1B4A8FBC6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607555-0C33-22FC-53D8-3FEA65704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4D8E9-752D-B108-632F-BA36673E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5637CA-CB0D-C4B8-A02C-5994B52C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DA9E9E-514C-1452-17AC-9DC35A38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2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1C37A-D7CF-28CF-2AFB-90DBB634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1C26A4-F1C8-DB01-5B52-46BF7240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21F926-35A6-5592-1074-EABE4034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A06532-3E66-798E-DCAE-3628192B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5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950-7E9D-9AA2-092B-2C26E35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44A472-DB48-6472-467E-399EA583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78941-06CB-79A4-EA72-9EB060CE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6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61A7F-9E8A-66AB-5BFB-695E1563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11D87-B629-ADE1-6A7C-75A75EE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EAAC3-2DC3-FD00-51C1-BD7620AFA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8B9BF0-A1BC-C1B4-8DC0-5C982697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905C6A-FB7E-0F03-56C4-8F592D94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B1C16-6133-9E42-490E-0D755698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4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2ECAF-B932-28FE-953D-CE7CE011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23AE2-A0A0-AEC8-DC70-137FEBFFE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73792E-97EA-3D6E-DBC2-A74F4DD8B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45996-04D1-FEB5-3C39-3A292BAF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6EDE-121F-47B1-8335-2EA89907EF0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7664D-E92C-49D1-E815-D8004D9F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DD1C7-C0D3-E930-908C-451494A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E60A-7D0D-4785-8C60-00D065E57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58B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CECE6EDE-121F-47B1-8335-2EA89907EF03}" type="datetime1">
              <a:rPr lang="ko-KR" altLang="en-US"/>
              <a:pPr lvl="0">
                <a:defRPr/>
              </a:pPr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F5FE60A-7D0D-4785-8C60-00D065E5785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36.jpeg"/><Relationship Id="rId10" Type="http://schemas.openxmlformats.org/officeDocument/2006/relationships/image" Target="../media/image40.sv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1167" y="1951196"/>
            <a:ext cx="3464413" cy="35370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0309" y="2641687"/>
            <a:ext cx="921730" cy="937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38421" y="2306701"/>
            <a:ext cx="3487814" cy="1880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56435" y="1503061"/>
            <a:ext cx="1495834" cy="219594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04552" y="2815127"/>
            <a:ext cx="3207545" cy="1083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5175" b="0" dirty="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TRIP</a:t>
            </a:r>
            <a:endParaRPr lang="zh-CN" altLang="en-US" sz="5175" b="0" dirty="0">
              <a:ln w="9525">
                <a:solidFill>
                  <a:schemeClr val="lt1"/>
                </a:solidFill>
              </a:ln>
              <a:solidFill>
                <a:schemeClr val="lt1"/>
              </a:solidFill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00350" y="3479622"/>
            <a:ext cx="490190" cy="438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b="1"/>
          </a:p>
        </p:txBody>
      </p:sp>
      <p:sp>
        <p:nvSpPr>
          <p:cNvPr id="29" name="文本框 28"/>
          <p:cNvSpPr txBox="1"/>
          <p:nvPr/>
        </p:nvSpPr>
        <p:spPr>
          <a:xfrm>
            <a:off x="3116919" y="463764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제작 일정 </a:t>
            </a:r>
            <a:endParaRPr lang="en-US" altLang="zh-CN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41" name="그룹 1001"/>
          <p:cNvGrpSpPr/>
          <p:nvPr/>
        </p:nvGrpSpPr>
        <p:grpSpPr>
          <a:xfrm>
            <a:off x="1135590" y="2218517"/>
            <a:ext cx="5691680" cy="77200"/>
            <a:chOff x="7101558" y="4264611"/>
            <a:chExt cx="8773179" cy="118996"/>
          </a:xfrm>
        </p:grpSpPr>
        <p:pic>
          <p:nvPicPr>
            <p:cNvPr id="42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101558" y="4264611"/>
              <a:ext cx="8773179" cy="118996"/>
            </a:xfrm>
            <a:prstGeom prst="rect">
              <a:avLst/>
            </a:prstGeom>
          </p:spPr>
        </p:pic>
      </p:grpSp>
      <p:grpSp>
        <p:nvGrpSpPr>
          <p:cNvPr id="43" name="그룹 1002"/>
          <p:cNvGrpSpPr/>
          <p:nvPr/>
        </p:nvGrpSpPr>
        <p:grpSpPr>
          <a:xfrm>
            <a:off x="1598060" y="4262227"/>
            <a:ext cx="5724944" cy="114229"/>
            <a:chOff x="6971429" y="7466605"/>
            <a:chExt cx="8824419" cy="176072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1429" y="7466605"/>
              <a:ext cx="8824419" cy="176072"/>
            </a:xfrm>
            <a:prstGeom prst="rect">
              <a:avLst/>
            </a:prstGeom>
          </p:spPr>
        </p:pic>
      </p:grpSp>
      <p:grpSp>
        <p:nvGrpSpPr>
          <p:cNvPr id="45" name="그룹 1003"/>
          <p:cNvGrpSpPr/>
          <p:nvPr/>
        </p:nvGrpSpPr>
        <p:grpSpPr>
          <a:xfrm>
            <a:off x="7287591" y="2206113"/>
            <a:ext cx="1080562" cy="2117252"/>
            <a:chOff x="15677240" y="4305648"/>
            <a:chExt cx="1665574" cy="3263526"/>
          </a:xfrm>
        </p:grpSpPr>
        <p:grpSp>
          <p:nvGrpSpPr>
            <p:cNvPr id="46" name="그룹 1004"/>
            <p:cNvGrpSpPr/>
            <p:nvPr/>
          </p:nvGrpSpPr>
          <p:grpSpPr>
            <a:xfrm>
              <a:off x="15677240" y="6935750"/>
              <a:ext cx="1624164" cy="633424"/>
              <a:chOff x="15677240" y="6935750"/>
              <a:chExt cx="1624164" cy="633424"/>
            </a:xfrm>
          </p:grpSpPr>
          <p:pic>
            <p:nvPicPr>
              <p:cNvPr id="51" name="Object 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0800000">
                <a:off x="15677240" y="6935750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47" name="그룹 1005"/>
            <p:cNvGrpSpPr/>
            <p:nvPr/>
          </p:nvGrpSpPr>
          <p:grpSpPr>
            <a:xfrm>
              <a:off x="15677240" y="4305648"/>
              <a:ext cx="1624164" cy="633424"/>
              <a:chOff x="15677240" y="4305648"/>
              <a:chExt cx="1624164" cy="633424"/>
            </a:xfrm>
          </p:grpSpPr>
          <p:pic>
            <p:nvPicPr>
              <p:cNvPr id="50" name="Object 12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677240" y="4305648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48" name="그룹 1006"/>
            <p:cNvGrpSpPr/>
            <p:nvPr/>
          </p:nvGrpSpPr>
          <p:grpSpPr>
            <a:xfrm>
              <a:off x="16285916" y="5878852"/>
              <a:ext cx="2002417" cy="111380"/>
              <a:chOff x="16285916" y="5878852"/>
              <a:chExt cx="2002417" cy="111380"/>
            </a:xfrm>
          </p:grpSpPr>
          <p:pic>
            <p:nvPicPr>
              <p:cNvPr id="49" name="Object 1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6285916" y="5878852"/>
                <a:ext cx="2002417" cy="111380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58188" y="1991384"/>
            <a:ext cx="531465" cy="531465"/>
            <a:chOff x="6387812" y="3909427"/>
            <a:chExt cx="819199" cy="819199"/>
          </a:xfrm>
        </p:grpSpPr>
        <p:pic>
          <p:nvPicPr>
            <p:cNvPr id="55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09404" y="3531019"/>
              <a:ext cx="1638397" cy="1638397"/>
            </a:xfrm>
            <a:prstGeom prst="rect">
              <a:avLst/>
            </a:prstGeom>
          </p:spPr>
        </p:pic>
        <p:pic>
          <p:nvPicPr>
            <p:cNvPr id="56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387812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57" name="그룹 1010"/>
          <p:cNvGrpSpPr/>
          <p:nvPr/>
        </p:nvGrpSpPr>
        <p:grpSpPr>
          <a:xfrm>
            <a:off x="2633252" y="1991384"/>
            <a:ext cx="531465" cy="531465"/>
            <a:chOff x="9177220" y="3909427"/>
            <a:chExt cx="819199" cy="819199"/>
          </a:xfrm>
        </p:grpSpPr>
        <p:pic>
          <p:nvPicPr>
            <p:cNvPr id="58" name="Object 2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98812" y="3531019"/>
              <a:ext cx="1638397" cy="1638397"/>
            </a:xfrm>
            <a:prstGeom prst="rect">
              <a:avLst/>
            </a:prstGeom>
          </p:spPr>
        </p:pic>
        <p:pic>
          <p:nvPicPr>
            <p:cNvPr id="59" name="Object 3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77220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61" name="그룹 1011"/>
          <p:cNvGrpSpPr/>
          <p:nvPr/>
        </p:nvGrpSpPr>
        <p:grpSpPr>
          <a:xfrm>
            <a:off x="4725308" y="1991384"/>
            <a:ext cx="531465" cy="531465"/>
            <a:chOff x="11966628" y="3909427"/>
            <a:chExt cx="819199" cy="819199"/>
          </a:xfrm>
        </p:grpSpPr>
        <p:pic>
          <p:nvPicPr>
            <p:cNvPr id="62" name="Object 3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588220" y="3531019"/>
              <a:ext cx="1638397" cy="1638397"/>
            </a:xfrm>
            <a:prstGeom prst="rect">
              <a:avLst/>
            </a:prstGeom>
          </p:spPr>
        </p:pic>
        <p:pic>
          <p:nvPicPr>
            <p:cNvPr id="63" name="Object 3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966628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65" name="그룹 1012"/>
          <p:cNvGrpSpPr/>
          <p:nvPr/>
        </p:nvGrpSpPr>
        <p:grpSpPr>
          <a:xfrm>
            <a:off x="2712650" y="4087272"/>
            <a:ext cx="531465" cy="531465"/>
            <a:chOff x="8457548" y="7146519"/>
            <a:chExt cx="819199" cy="819199"/>
          </a:xfrm>
        </p:grpSpPr>
        <p:pic>
          <p:nvPicPr>
            <p:cNvPr id="66" name="Object 3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67" name="Object 4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grpSp>
        <p:nvGrpSpPr>
          <p:cNvPr id="69" name="그룹 1013"/>
          <p:cNvGrpSpPr/>
          <p:nvPr/>
        </p:nvGrpSpPr>
        <p:grpSpPr>
          <a:xfrm>
            <a:off x="4809853" y="4087272"/>
            <a:ext cx="531465" cy="531465"/>
            <a:chOff x="11253819" y="7146519"/>
            <a:chExt cx="819199" cy="819199"/>
          </a:xfrm>
        </p:grpSpPr>
        <p:pic>
          <p:nvPicPr>
            <p:cNvPr id="70" name="Object 4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875411" y="6768111"/>
              <a:ext cx="1638397" cy="1638397"/>
            </a:xfrm>
            <a:prstGeom prst="rect">
              <a:avLst/>
            </a:prstGeom>
          </p:spPr>
        </p:pic>
        <p:pic>
          <p:nvPicPr>
            <p:cNvPr id="71" name="Object 4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253819" y="7146519"/>
              <a:ext cx="819199" cy="819199"/>
            </a:xfrm>
            <a:prstGeom prst="rect">
              <a:avLst/>
            </a:prstGeom>
          </p:spPr>
        </p:pic>
      </p:grpSp>
      <p:grpSp>
        <p:nvGrpSpPr>
          <p:cNvPr id="73" name="그룹 1014"/>
          <p:cNvGrpSpPr/>
          <p:nvPr/>
        </p:nvGrpSpPr>
        <p:grpSpPr>
          <a:xfrm>
            <a:off x="6907056" y="4087272"/>
            <a:ext cx="531465" cy="531465"/>
            <a:chOff x="14050090" y="7146519"/>
            <a:chExt cx="819199" cy="819199"/>
          </a:xfrm>
        </p:grpSpPr>
        <p:pic>
          <p:nvPicPr>
            <p:cNvPr id="74" name="Object 4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671682" y="6768111"/>
              <a:ext cx="1638397" cy="1638397"/>
            </a:xfrm>
            <a:prstGeom prst="rect">
              <a:avLst/>
            </a:prstGeom>
          </p:spPr>
        </p:pic>
        <p:pic>
          <p:nvPicPr>
            <p:cNvPr id="75" name="Object 5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050090" y="7146519"/>
              <a:ext cx="819199" cy="819199"/>
            </a:xfrm>
            <a:prstGeom prst="rect">
              <a:avLst/>
            </a:prstGeom>
          </p:spPr>
        </p:pic>
      </p:grpSp>
      <p:grpSp>
        <p:nvGrpSpPr>
          <p:cNvPr id="77" name="그룹 1015"/>
          <p:cNvGrpSpPr/>
          <p:nvPr/>
        </p:nvGrpSpPr>
        <p:grpSpPr>
          <a:xfrm>
            <a:off x="6817364" y="1994777"/>
            <a:ext cx="531465" cy="531465"/>
            <a:chOff x="14756036" y="3913950"/>
            <a:chExt cx="819199" cy="819199"/>
          </a:xfrm>
        </p:grpSpPr>
        <p:pic>
          <p:nvPicPr>
            <p:cNvPr id="78" name="Object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377627" y="3535542"/>
              <a:ext cx="1638397" cy="1638397"/>
            </a:xfrm>
            <a:prstGeom prst="rect">
              <a:avLst/>
            </a:prstGeom>
          </p:spPr>
        </p:pic>
        <p:pic>
          <p:nvPicPr>
            <p:cNvPr id="79" name="Object 5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756036" y="3913950"/>
              <a:ext cx="819199" cy="81919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91044" y="2067657"/>
            <a:ext cx="5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01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7999" y="2061698"/>
            <a:ext cx="563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02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1346" y="2053221"/>
            <a:ext cx="47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03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6354" y="2061698"/>
            <a:ext cx="548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04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3454" y="4172474"/>
            <a:ext cx="48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여기어때 잘난체"/>
                <a:ea typeface="여기어때 잘난체"/>
              </a:rPr>
              <a:t>05</a:t>
            </a:r>
            <a:endParaRPr lang="ko-KR" altLang="en-US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1930" y="4149353"/>
            <a:ext cx="47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여기어때 잘난체"/>
                <a:ea typeface="여기어때 잘난체"/>
              </a:rPr>
              <a:t>06</a:t>
            </a:r>
            <a:endParaRPr lang="ko-KR" altLang="en-US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6317" y="4149353"/>
            <a:ext cx="531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07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80" name="文本框 44"/>
          <p:cNvSpPr txBox="1"/>
          <p:nvPr/>
        </p:nvSpPr>
        <p:spPr>
          <a:xfrm>
            <a:off x="601045" y="2552895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4/21~4/23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CRUD </a:t>
            </a: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기능구현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로그인 기능구현</a:t>
            </a:r>
          </a:p>
        </p:txBody>
      </p:sp>
      <p:sp>
        <p:nvSpPr>
          <p:cNvPr id="81" name="文本框 44"/>
          <p:cNvSpPr txBox="1"/>
          <p:nvPr/>
        </p:nvSpPr>
        <p:spPr>
          <a:xfrm>
            <a:off x="2536556" y="2581469"/>
            <a:ext cx="2613564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4/24~4/25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카카오맵</a:t>
            </a: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API </a:t>
            </a: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연동</a:t>
            </a:r>
          </a:p>
        </p:txBody>
      </p:sp>
      <p:sp>
        <p:nvSpPr>
          <p:cNvPr id="82" name="文本框 44"/>
          <p:cNvSpPr txBox="1"/>
          <p:nvPr/>
        </p:nvSpPr>
        <p:spPr>
          <a:xfrm>
            <a:off x="4572000" y="2538608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4/26~4/27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리뷰 작성 기능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파일 업로드 기능</a:t>
            </a:r>
          </a:p>
        </p:txBody>
      </p:sp>
      <p:sp>
        <p:nvSpPr>
          <p:cNvPr id="83" name="文本框 44"/>
          <p:cNvSpPr txBox="1"/>
          <p:nvPr/>
        </p:nvSpPr>
        <p:spPr>
          <a:xfrm>
            <a:off x="6765656" y="2545751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4/28~4/30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좋아요 기능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UI,</a:t>
            </a: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스타일 선정</a:t>
            </a:r>
          </a:p>
        </p:txBody>
      </p:sp>
      <p:sp>
        <p:nvSpPr>
          <p:cNvPr id="84" name="文本框 44"/>
          <p:cNvSpPr txBox="1"/>
          <p:nvPr/>
        </p:nvSpPr>
        <p:spPr>
          <a:xfrm>
            <a:off x="6865668" y="4674589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5/1~5/4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비밀번호 찾기 기능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즐겨찾기 기능</a:t>
            </a:r>
          </a:p>
        </p:txBody>
      </p:sp>
      <p:sp>
        <p:nvSpPr>
          <p:cNvPr id="85" name="文本框 44"/>
          <p:cNvSpPr txBox="1"/>
          <p:nvPr/>
        </p:nvSpPr>
        <p:spPr>
          <a:xfrm>
            <a:off x="4793981" y="4667444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5/4~5/5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페이징</a:t>
            </a: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기능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검색 기능</a:t>
            </a:r>
          </a:p>
        </p:txBody>
      </p:sp>
      <p:sp>
        <p:nvSpPr>
          <p:cNvPr id="86" name="文本框 44"/>
          <p:cNvSpPr txBox="1"/>
          <p:nvPr/>
        </p:nvSpPr>
        <p:spPr>
          <a:xfrm>
            <a:off x="2657999" y="4681732"/>
            <a:ext cx="2613564" cy="99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5/6~5/10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각 페이지 디자인 완성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디버깅</a:t>
            </a:r>
          </a:p>
        </p:txBody>
      </p:sp>
      <p:grpSp>
        <p:nvGrpSpPr>
          <p:cNvPr id="5" name="组合 12">
            <a:extLst>
              <a:ext uri="{FF2B5EF4-FFF2-40B4-BE49-F238E27FC236}">
                <a16:creationId xmlns:a16="http://schemas.microsoft.com/office/drawing/2014/main" id="{F280F509-A972-4C2D-66B6-03B4BA30F103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E79B9F9A-5FC0-D73E-CF6C-E4E453D11B31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2">
              <a:extLst>
                <a:ext uri="{FF2B5EF4-FFF2-40B4-BE49-F238E27FC236}">
                  <a16:creationId xmlns:a16="http://schemas.microsoft.com/office/drawing/2014/main" id="{ADEE23C6-44F9-51A1-3C44-55239ABA3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8" name="组合 14">
            <a:extLst>
              <a:ext uri="{FF2B5EF4-FFF2-40B4-BE49-F238E27FC236}">
                <a16:creationId xmlns:a16="http://schemas.microsoft.com/office/drawing/2014/main" id="{57812CCC-04D0-5CF5-D43C-0FEE2B6D6BF9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19" name="直接连接符 9">
              <a:extLst>
                <a:ext uri="{FF2B5EF4-FFF2-40B4-BE49-F238E27FC236}">
                  <a16:creationId xmlns:a16="http://schemas.microsoft.com/office/drawing/2014/main" id="{A2C71A29-40F5-2235-68EA-E179B8828DD9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32">
              <a:extLst>
                <a:ext uri="{FF2B5EF4-FFF2-40B4-BE49-F238E27FC236}">
                  <a16:creationId xmlns:a16="http://schemas.microsoft.com/office/drawing/2014/main" id="{3C7A2F1B-594D-A338-2809-6DE653801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grpSp>
        <p:nvGrpSpPr>
          <p:cNvPr id="3" name="그룹 1012">
            <a:extLst>
              <a:ext uri="{FF2B5EF4-FFF2-40B4-BE49-F238E27FC236}">
                <a16:creationId xmlns:a16="http://schemas.microsoft.com/office/drawing/2014/main" id="{D31B5920-459D-63A5-9D2D-50E2C2FDF8C3}"/>
              </a:ext>
            </a:extLst>
          </p:cNvPr>
          <p:cNvGrpSpPr/>
          <p:nvPr/>
        </p:nvGrpSpPr>
        <p:grpSpPr>
          <a:xfrm>
            <a:off x="1155396" y="4053608"/>
            <a:ext cx="531465" cy="531465"/>
            <a:chOff x="8457548" y="7146519"/>
            <a:chExt cx="819199" cy="819199"/>
          </a:xfrm>
        </p:grpSpPr>
        <p:pic>
          <p:nvPicPr>
            <p:cNvPr id="9" name="Object 39">
              <a:extLst>
                <a:ext uri="{FF2B5EF4-FFF2-40B4-BE49-F238E27FC236}">
                  <a16:creationId xmlns:a16="http://schemas.microsoft.com/office/drawing/2014/main" id="{6B9EEFE7-8FF9-6D05-74B9-18793E7C6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51D629CF-911E-781B-08C1-CFF1D4BBB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2FDE82-2EE3-F21B-0186-A35B64EA62E4}"/>
              </a:ext>
            </a:extLst>
          </p:cNvPr>
          <p:cNvSpPr txBox="1"/>
          <p:nvPr/>
        </p:nvSpPr>
        <p:spPr>
          <a:xfrm>
            <a:off x="1195639" y="4117894"/>
            <a:ext cx="531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여기어때 잘난체"/>
                <a:ea typeface="여기어때 잘난체"/>
              </a:rPr>
              <a:t>08</a:t>
            </a:r>
            <a:endParaRPr lang="ko-KR" altLang="en-US" dirty="0">
              <a:solidFill>
                <a:schemeClr val="bg1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15" name="文本框 44">
            <a:extLst>
              <a:ext uri="{FF2B5EF4-FFF2-40B4-BE49-F238E27FC236}">
                <a16:creationId xmlns:a16="http://schemas.microsoft.com/office/drawing/2014/main" id="{5A0300E8-EBA9-B770-9360-47CC4E75EA88}"/>
              </a:ext>
            </a:extLst>
          </p:cNvPr>
          <p:cNvSpPr txBox="1"/>
          <p:nvPr/>
        </p:nvSpPr>
        <p:spPr>
          <a:xfrm>
            <a:off x="1117086" y="4715373"/>
            <a:ext cx="1581482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5/10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80" grpId="1"/>
      <p:bldP spid="81" grpId="2"/>
      <p:bldP spid="82" grpId="3"/>
      <p:bldP spid="83" grpId="4"/>
      <p:bldP spid="84" grpId="5"/>
      <p:bldP spid="85" grpId="6"/>
      <p:bldP spid="86" grpId="7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4200836" y="2674958"/>
            <a:ext cx="4154633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03. 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사이트 및 </a:t>
            </a: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DB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설계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23506" y="2623294"/>
            <a:ext cx="2523128" cy="2307776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4426" y="2330908"/>
            <a:ext cx="975956" cy="14327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37528" y="3482468"/>
            <a:ext cx="1274496" cy="270320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900" dirty="0">
                  <a:latin typeface="여기어때 잘난체"/>
                  <a:ea typeface="여기어때 잘난체"/>
                </a:rPr>
                <a:t>CHAPTER 0</a:t>
              </a:r>
              <a:r>
                <a:rPr lang="en-US" altLang="ko-KR" sz="900" dirty="0">
                  <a:latin typeface="여기어때 잘난체"/>
                  <a:ea typeface="여기어때 잘난체"/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0841" y="3482468"/>
            <a:ext cx="1274496" cy="270320"/>
            <a:chOff x="8316227" y="2774393"/>
            <a:chExt cx="1699328" cy="360427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4" y="2774393"/>
              <a:ext cx="1593452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사이트 구성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B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017406" y="407056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사이트 설계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1556" y="1826419"/>
            <a:ext cx="5880887" cy="4736305"/>
          </a:xfrm>
          <a:prstGeom prst="rect">
            <a:avLst/>
          </a:prstGeom>
        </p:spPr>
      </p:pic>
      <p:grpSp>
        <p:nvGrpSpPr>
          <p:cNvPr id="2" name="组合 12">
            <a:extLst>
              <a:ext uri="{FF2B5EF4-FFF2-40B4-BE49-F238E27FC236}">
                <a16:creationId xmlns:a16="http://schemas.microsoft.com/office/drawing/2014/main" id="{5051B338-4643-C029-2299-39717B326FC0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3DE83987-E944-86F8-A34D-7689E8E448B4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FE7D0E1A-452D-CBF1-7583-DAFE80FF8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6" name="组合 14">
            <a:extLst>
              <a:ext uri="{FF2B5EF4-FFF2-40B4-BE49-F238E27FC236}">
                <a16:creationId xmlns:a16="http://schemas.microsoft.com/office/drawing/2014/main" id="{DDFFA1A7-F835-0E05-7090-87E54DFA54AD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C3095B78-BC0C-696C-2E8F-702BECB8766A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32">
              <a:extLst>
                <a:ext uri="{FF2B5EF4-FFF2-40B4-BE49-F238E27FC236}">
                  <a16:creationId xmlns:a16="http://schemas.microsoft.com/office/drawing/2014/main" id="{FFC45CCA-F088-A16B-8A2A-515800326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028122" y="392669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DB 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설계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4794" y="1694797"/>
            <a:ext cx="6090437" cy="4785370"/>
          </a:xfrm>
          <a:prstGeom prst="rect">
            <a:avLst/>
          </a:prstGeom>
        </p:spPr>
      </p:pic>
      <p:grpSp>
        <p:nvGrpSpPr>
          <p:cNvPr id="2" name="组合 12">
            <a:extLst>
              <a:ext uri="{FF2B5EF4-FFF2-40B4-BE49-F238E27FC236}">
                <a16:creationId xmlns:a16="http://schemas.microsoft.com/office/drawing/2014/main" id="{3674B601-FD32-CFD5-0482-CCAD1368A716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136C86B2-E7FB-05FB-63F2-E056A34914A2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1D780C90-F2FA-E3C8-FDCF-0F04C3E2D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6" name="组合 14">
            <a:extLst>
              <a:ext uri="{FF2B5EF4-FFF2-40B4-BE49-F238E27FC236}">
                <a16:creationId xmlns:a16="http://schemas.microsoft.com/office/drawing/2014/main" id="{516DE40A-D867-AF31-E628-7FA157036F3C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48153736-826A-65EC-BB1F-6AFAEB3B8C8F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32">
              <a:extLst>
                <a:ext uri="{FF2B5EF4-FFF2-40B4-BE49-F238E27FC236}">
                  <a16:creationId xmlns:a16="http://schemas.microsoft.com/office/drawing/2014/main" id="{2B63D2D2-2D09-DA98-5416-2E8D0869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200836" y="2674958"/>
            <a:ext cx="4154633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04. 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기능 구현 및 시연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23506" y="2623294"/>
            <a:ext cx="2523128" cy="2307776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4426" y="2330908"/>
            <a:ext cx="975956" cy="14327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37528" y="3482468"/>
            <a:ext cx="1274496" cy="270320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900" dirty="0">
                  <a:latin typeface="여기어때 잘난체"/>
                  <a:ea typeface="여기어때 잘난체"/>
                </a:rPr>
                <a:t>CHAPTER 0</a:t>
              </a:r>
              <a:r>
                <a:rPr lang="en-US" altLang="ko-KR" sz="900" dirty="0">
                  <a:latin typeface="여기어때 잘난체"/>
                  <a:ea typeface="여기어때 잘난체"/>
                </a:rPr>
                <a:t>4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0841" y="3482468"/>
            <a:ext cx="1274496" cy="270320"/>
            <a:chOff x="8316227" y="2774393"/>
            <a:chExt cx="1699328" cy="360427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4" y="2774393"/>
              <a:ext cx="1593452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기능 구현 및 시연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124345" y="459460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기능 구현</a:t>
            </a:r>
            <a:endParaRPr lang="en-US" altLang="zh-CN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93806" y="2519657"/>
            <a:ext cx="2356388" cy="2356388"/>
            <a:chOff x="4525075" y="2155372"/>
            <a:chExt cx="3141850" cy="3141850"/>
          </a:xfrm>
        </p:grpSpPr>
        <p:sp>
          <p:nvSpPr>
            <p:cNvPr id="10" name="空心弧 9"/>
            <p:cNvSpPr/>
            <p:nvPr/>
          </p:nvSpPr>
          <p:spPr>
            <a:xfrm>
              <a:off x="4886885" y="2517182"/>
              <a:ext cx="2418231" cy="2418231"/>
            </a:xfrm>
            <a:prstGeom prst="blockArc">
              <a:avLst>
                <a:gd name="adj1" fmla="val 10800000"/>
                <a:gd name="adj2" fmla="val 16200000"/>
                <a:gd name="adj3" fmla="val 4643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>
              <a:off x="4886885" y="2517182"/>
              <a:ext cx="2418231" cy="2418231"/>
            </a:xfrm>
            <a:prstGeom prst="blockArc">
              <a:avLst>
                <a:gd name="adj1" fmla="val 5400000"/>
                <a:gd name="adj2" fmla="val 10800000"/>
                <a:gd name="adj3" fmla="val 4643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886885" y="2517182"/>
              <a:ext cx="2418231" cy="2418231"/>
            </a:xfrm>
            <a:prstGeom prst="blockArc">
              <a:avLst>
                <a:gd name="adj1" fmla="val 0"/>
                <a:gd name="adj2" fmla="val 5400000"/>
                <a:gd name="adj3" fmla="val 4643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886885" y="2517182"/>
              <a:ext cx="2418231" cy="2418231"/>
            </a:xfrm>
            <a:prstGeom prst="blockArc">
              <a:avLst>
                <a:gd name="adj1" fmla="val 16200000"/>
                <a:gd name="adj2" fmla="val 0"/>
                <a:gd name="adj3" fmla="val 4643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525075" y="3336417"/>
              <a:ext cx="779763" cy="779763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120173" tIns="120173" rIns="120173" bIns="120173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500">
                <a:latin typeface="에스코어 드림 4 Regular"/>
                <a:ea typeface="에스코어 드림 4 Regular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706120" y="2155372"/>
              <a:ext cx="779763" cy="779763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120173" tIns="120173" rIns="120173" bIns="120173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500">
                <a:latin typeface="에스코어 드림 4 Regular"/>
                <a:ea typeface="에스코어 드림 4 Regular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887163" y="3336417"/>
              <a:ext cx="779762" cy="779762"/>
              <a:chOff x="6887163" y="3336417"/>
              <a:chExt cx="779762" cy="779762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6887163" y="3336417"/>
                <a:ext cx="779762" cy="779762"/>
              </a:xfrm>
              <a:custGeom>
                <a:avLst/>
                <a:gdLst>
                  <a:gd name="connsiteX0" fmla="*/ 0 w 920685"/>
                  <a:gd name="connsiteY0" fmla="*/ 460343 h 920685"/>
                  <a:gd name="connsiteX1" fmla="*/ 460343 w 920685"/>
                  <a:gd name="connsiteY1" fmla="*/ 0 h 920685"/>
                  <a:gd name="connsiteX2" fmla="*/ 920686 w 920685"/>
                  <a:gd name="connsiteY2" fmla="*/ 460343 h 920685"/>
                  <a:gd name="connsiteX3" fmla="*/ 460343 w 920685"/>
                  <a:gd name="connsiteY3" fmla="*/ 920686 h 920685"/>
                  <a:gd name="connsiteX4" fmla="*/ 0 w 920685"/>
                  <a:gd name="connsiteY4" fmla="*/ 460343 h 92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685" h="920685">
                    <a:moveTo>
                      <a:pt x="0" y="460343"/>
                    </a:moveTo>
                    <a:cubicBezTo>
                      <a:pt x="0" y="206103"/>
                      <a:pt x="206103" y="0"/>
                      <a:pt x="460343" y="0"/>
                    </a:cubicBezTo>
                    <a:cubicBezTo>
                      <a:pt x="714583" y="0"/>
                      <a:pt x="920686" y="206103"/>
                      <a:pt x="920686" y="460343"/>
                    </a:cubicBezTo>
                    <a:cubicBezTo>
                      <a:pt x="920686" y="714583"/>
                      <a:pt x="714583" y="920686"/>
                      <a:pt x="460343" y="920686"/>
                    </a:cubicBezTo>
                    <a:cubicBezTo>
                      <a:pt x="206103" y="920686"/>
                      <a:pt x="0" y="714583"/>
                      <a:pt x="0" y="460343"/>
                    </a:cubicBezTo>
                    <a:close/>
                  </a:path>
                </a:pathLst>
              </a:custGeom>
              <a:solidFill>
                <a:srgbClr val="9ADEE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120173" tIns="120173" rIns="120173" bIns="120173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zh-CN" altLang="en-US" sz="1500">
                  <a:latin typeface="에스코어 드림 4 Regular"/>
                  <a:ea typeface="에스코어 드림 4 Regular"/>
                </a:endParaRPr>
              </a:p>
            </p:txBody>
          </p:sp>
          <p:pic>
            <p:nvPicPr>
              <p:cNvPr id="22" name="图片 21" descr="핀 있는 지도 단색으로 채워진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019931" y="3437242"/>
                <a:ext cx="543837" cy="543837"/>
              </a:xfrm>
              <a:prstGeom prst="rect">
                <a:avLst/>
              </a:prstGeom>
            </p:spPr>
          </p:pic>
        </p:grpSp>
        <p:sp>
          <p:nvSpPr>
            <p:cNvPr id="18" name="任意多边形 17"/>
            <p:cNvSpPr/>
            <p:nvPr/>
          </p:nvSpPr>
          <p:spPr>
            <a:xfrm>
              <a:off x="5706120" y="4517459"/>
              <a:ext cx="779763" cy="779763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120173" tIns="120173" rIns="120173" bIns="120173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500">
                <a:latin typeface="에스코어 드림 4 Regular"/>
                <a:ea typeface="에스코어 드림 4 Regular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6" r="16836"/>
            <a:stretch/>
          </p:blipFill>
          <p:spPr>
            <a:xfrm>
              <a:off x="5494660" y="3129650"/>
              <a:ext cx="1189414" cy="1189414"/>
            </a:xfrm>
            <a:custGeom>
              <a:avLst/>
              <a:gdLst>
                <a:gd name="connsiteX0" fmla="*/ 556974 w 1113947"/>
                <a:gd name="connsiteY0" fmla="*/ 0 h 1113947"/>
                <a:gd name="connsiteX1" fmla="*/ 1113947 w 1113947"/>
                <a:gd name="connsiteY1" fmla="*/ 556974 h 1113947"/>
                <a:gd name="connsiteX2" fmla="*/ 556974 w 1113947"/>
                <a:gd name="connsiteY2" fmla="*/ 1113947 h 1113947"/>
                <a:gd name="connsiteX3" fmla="*/ 0 w 1113947"/>
                <a:gd name="connsiteY3" fmla="*/ 556974 h 1113947"/>
                <a:gd name="connsiteX4" fmla="*/ 556974 w 1113947"/>
                <a:gd name="connsiteY4" fmla="*/ 0 h 111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3947" h="1113947">
                  <a:moveTo>
                    <a:pt x="556974" y="0"/>
                  </a:moveTo>
                  <a:cubicBezTo>
                    <a:pt x="864582" y="0"/>
                    <a:pt x="1113947" y="249365"/>
                    <a:pt x="1113947" y="556974"/>
                  </a:cubicBezTo>
                  <a:cubicBezTo>
                    <a:pt x="1113947" y="864582"/>
                    <a:pt x="864582" y="1113947"/>
                    <a:pt x="556974" y="1113947"/>
                  </a:cubicBezTo>
                  <a:cubicBezTo>
                    <a:pt x="249365" y="1113947"/>
                    <a:pt x="0" y="864582"/>
                    <a:pt x="0" y="556974"/>
                  </a:cubicBezTo>
                  <a:cubicBezTo>
                    <a:pt x="0" y="249365"/>
                    <a:pt x="249365" y="0"/>
                    <a:pt x="55697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sp>
        <p:nvSpPr>
          <p:cNvPr id="45" name="文本框 44"/>
          <p:cNvSpPr txBox="1"/>
          <p:nvPr/>
        </p:nvSpPr>
        <p:spPr>
          <a:xfrm>
            <a:off x="5832218" y="3344553"/>
            <a:ext cx="2613564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API</a:t>
            </a: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를 활용한 다양하고 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효과적인 지도 서비스</a:t>
            </a:r>
            <a:endParaRPr lang="zh-CN" altLang="en-US" sz="135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3658" y="3283019"/>
            <a:ext cx="2446421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추천수</a:t>
            </a:r>
            <a:r>
              <a:rPr lang="en-US" altLang="ko-KR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, </a:t>
            </a: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조회수 순에 따른 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여행지 정렬과 관리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987777" y="1827976"/>
            <a:ext cx="3168446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회원가입 및 로그인</a:t>
            </a:r>
            <a:endParaRPr lang="en-US" altLang="ko-KR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(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회원 권한에 따른 이용 기능 제한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)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3821" y="5050542"/>
            <a:ext cx="3856358" cy="6808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선호하는 여행지에 좋아요 기능과 즐겨찾기 기능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35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효과적인 정보수집과 계획 수립</a:t>
            </a:r>
            <a:endParaRPr lang="zh-CN" altLang="en-US" sz="135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</p:txBody>
      </p:sp>
      <p:grpSp>
        <p:nvGrpSpPr>
          <p:cNvPr id="2" name="组合 12">
            <a:extLst>
              <a:ext uri="{FF2B5EF4-FFF2-40B4-BE49-F238E27FC236}">
                <a16:creationId xmlns:a16="http://schemas.microsoft.com/office/drawing/2014/main" id="{82E617AF-2EAA-C4B3-FBB7-7E7B7C40DBDC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3" name="直接连接符 8">
              <a:extLst>
                <a:ext uri="{FF2B5EF4-FFF2-40B4-BE49-F238E27FC236}">
                  <a16:creationId xmlns:a16="http://schemas.microsoft.com/office/drawing/2014/main" id="{EB2D9460-DD01-7304-5166-08309F51E93A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66791228-CEA2-26D4-D0E9-8606C22BA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5" name="组合 14">
            <a:extLst>
              <a:ext uri="{FF2B5EF4-FFF2-40B4-BE49-F238E27FC236}">
                <a16:creationId xmlns:a16="http://schemas.microsoft.com/office/drawing/2014/main" id="{A75885B7-2C04-3CE2-A492-9732BE8C2CC5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6" name="直接连接符 9">
              <a:extLst>
                <a:ext uri="{FF2B5EF4-FFF2-40B4-BE49-F238E27FC236}">
                  <a16:creationId xmlns:a16="http://schemas.microsoft.com/office/drawing/2014/main" id="{A80E75FE-5247-2D76-3B3D-056EEF3F825F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32">
              <a:extLst>
                <a:ext uri="{FF2B5EF4-FFF2-40B4-BE49-F238E27FC236}">
                  <a16:creationId xmlns:a16="http://schemas.microsoft.com/office/drawing/2014/main" id="{D13CB009-85FC-330C-0B27-422214E67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8" name="图片 21" descr="체크리스트 단색으로 채워진">
            <a:extLst>
              <a:ext uri="{FF2B5EF4-FFF2-40B4-BE49-F238E27FC236}">
                <a16:creationId xmlns:a16="http://schemas.microsoft.com/office/drawing/2014/main" id="{D47216BD-1763-54F9-71D4-7B9016684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53956" y="4374849"/>
            <a:ext cx="441625" cy="441625"/>
          </a:xfrm>
          <a:prstGeom prst="rect">
            <a:avLst/>
          </a:prstGeom>
        </p:spPr>
      </p:pic>
      <p:pic>
        <p:nvPicPr>
          <p:cNvPr id="9" name="图片 21" descr="막대 그래프 상향 추세 단색으로 채워진">
            <a:extLst>
              <a:ext uri="{FF2B5EF4-FFF2-40B4-BE49-F238E27FC236}">
                <a16:creationId xmlns:a16="http://schemas.microsoft.com/office/drawing/2014/main" id="{9DCCEEFA-8C99-79F8-C567-DB5BD0D61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65404" y="3496934"/>
            <a:ext cx="441625" cy="441625"/>
          </a:xfrm>
          <a:prstGeom prst="rect">
            <a:avLst/>
          </a:prstGeom>
        </p:spPr>
      </p:pic>
      <p:pic>
        <p:nvPicPr>
          <p:cNvPr id="12" name="图片 21" descr="인터넷 단색으로 채워진">
            <a:extLst>
              <a:ext uri="{FF2B5EF4-FFF2-40B4-BE49-F238E27FC236}">
                <a16:creationId xmlns:a16="http://schemas.microsoft.com/office/drawing/2014/main" id="{ACBE971D-3163-9C28-8197-D8117E0FF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332543" y="2574851"/>
            <a:ext cx="478913" cy="478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1"/>
      <p:bldP spid="46" grpId="2"/>
      <p:bldP spid="47" grpId="3"/>
      <p:bldP spid="48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442818" y="426497"/>
            <a:ext cx="4377868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가입환영 </a:t>
            </a: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e-mail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 기능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92335" y="2142240"/>
            <a:ext cx="3652634" cy="19966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CHECK-POINT</a:t>
            </a:r>
            <a:endParaRPr lang="en-US" altLang="ko-KR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1. 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회원 가입시 회원정보가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DB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업데이트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 되면서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e-mail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을 작성하는지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2.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e-mail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내용에 회원이 입력한 정보를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 맞게 출력하는지</a:t>
            </a:r>
          </a:p>
          <a:p>
            <a:pPr>
              <a:lnSpc>
                <a:spcPct val="150000"/>
              </a:lnSpc>
              <a:defRPr/>
            </a:pPr>
            <a:endParaRPr lang="ko-KR" altLang="en-US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6323" y="2046823"/>
            <a:ext cx="5070300" cy="4184108"/>
          </a:xfrm>
          <a:prstGeom prst="rect">
            <a:avLst/>
          </a:prstGeom>
        </p:spPr>
      </p:pic>
      <p:grpSp>
        <p:nvGrpSpPr>
          <p:cNvPr id="2" name="组合 12">
            <a:extLst>
              <a:ext uri="{FF2B5EF4-FFF2-40B4-BE49-F238E27FC236}">
                <a16:creationId xmlns:a16="http://schemas.microsoft.com/office/drawing/2014/main" id="{69C755C7-42AE-2554-6D43-3B9925B8CAAF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3" name="直接连接符 8">
              <a:extLst>
                <a:ext uri="{FF2B5EF4-FFF2-40B4-BE49-F238E27FC236}">
                  <a16:creationId xmlns:a16="http://schemas.microsoft.com/office/drawing/2014/main" id="{32EC7A20-F3D7-C174-C762-42F9595AB08C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744E5B12-4253-A08F-EE31-4F313BD5A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5" name="组合 14">
            <a:extLst>
              <a:ext uri="{FF2B5EF4-FFF2-40B4-BE49-F238E27FC236}">
                <a16:creationId xmlns:a16="http://schemas.microsoft.com/office/drawing/2014/main" id="{CF67C02B-76AE-4D2B-CA74-513400198357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6" name="直接连接符 9">
              <a:extLst>
                <a:ext uri="{FF2B5EF4-FFF2-40B4-BE49-F238E27FC236}">
                  <a16:creationId xmlns:a16="http://schemas.microsoft.com/office/drawing/2014/main" id="{861E7728-D222-64CE-ACB0-30A81CC268BD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32">
              <a:extLst>
                <a:ext uri="{FF2B5EF4-FFF2-40B4-BE49-F238E27FC236}">
                  <a16:creationId xmlns:a16="http://schemas.microsoft.com/office/drawing/2014/main" id="{81A9867A-2DDE-FD76-89E7-212664EEA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6E46B93-A3B9-82E8-7791-A9022F8AD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23" y="1451720"/>
            <a:ext cx="2975717" cy="524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124563" y="514388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좋아요 기능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7277" y="2156413"/>
            <a:ext cx="3652634" cy="19966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CHECK-POINT</a:t>
            </a:r>
            <a:endParaRPr lang="en-US" altLang="ko-KR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1. 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좋아요 버튼이 눌렸을 때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,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이미지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토글</a:t>
            </a:r>
            <a:endParaRPr lang="ko-KR" altLang="en-US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2.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나의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좋아요가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0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인 글에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1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이 올라가는지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3.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좋아요가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1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인 글에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0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이 되는지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4.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전체 회원이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좋아요를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누른 수를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 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카운터하여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출력되는지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4908" y="2218388"/>
            <a:ext cx="4774742" cy="3952013"/>
          </a:xfrm>
          <a:prstGeom prst="rect">
            <a:avLst/>
          </a:prstGeom>
        </p:spPr>
      </p:pic>
      <p:grpSp>
        <p:nvGrpSpPr>
          <p:cNvPr id="2" name="组合 12">
            <a:extLst>
              <a:ext uri="{FF2B5EF4-FFF2-40B4-BE49-F238E27FC236}">
                <a16:creationId xmlns:a16="http://schemas.microsoft.com/office/drawing/2014/main" id="{5570B42E-A284-686C-CF00-0BE6AB5BF181}"/>
              </a:ext>
            </a:extLst>
          </p:cNvPr>
          <p:cNvGrpSpPr/>
          <p:nvPr/>
        </p:nvGrpSpPr>
        <p:grpSpPr>
          <a:xfrm>
            <a:off x="-414068" y="679489"/>
            <a:ext cx="2762075" cy="402203"/>
            <a:chOff x="0" y="556211"/>
            <a:chExt cx="3947309" cy="536271"/>
          </a:xfrm>
        </p:grpSpPr>
        <p:cxnSp>
          <p:nvCxnSpPr>
            <p:cNvPr id="3" name="直接连接符 8">
              <a:extLst>
                <a:ext uri="{FF2B5EF4-FFF2-40B4-BE49-F238E27FC236}">
                  <a16:creationId xmlns:a16="http://schemas.microsoft.com/office/drawing/2014/main" id="{12E3924C-B900-6BD5-38B1-3DB4EE616430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4F94AECB-99A3-05A6-9569-F268EB1C9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5" name="组合 14">
            <a:extLst>
              <a:ext uri="{FF2B5EF4-FFF2-40B4-BE49-F238E27FC236}">
                <a16:creationId xmlns:a16="http://schemas.microsoft.com/office/drawing/2014/main" id="{E1CD82A2-983A-B2A7-9C48-5B594A9CA9A3}"/>
              </a:ext>
            </a:extLst>
          </p:cNvPr>
          <p:cNvGrpSpPr/>
          <p:nvPr/>
        </p:nvGrpSpPr>
        <p:grpSpPr>
          <a:xfrm>
            <a:off x="6976061" y="687599"/>
            <a:ext cx="2762279" cy="402203"/>
            <a:chOff x="8244401" y="553613"/>
            <a:chExt cx="3947599" cy="536271"/>
          </a:xfrm>
        </p:grpSpPr>
        <p:cxnSp>
          <p:nvCxnSpPr>
            <p:cNvPr id="6" name="直接连接符 9">
              <a:extLst>
                <a:ext uri="{FF2B5EF4-FFF2-40B4-BE49-F238E27FC236}">
                  <a16:creationId xmlns:a16="http://schemas.microsoft.com/office/drawing/2014/main" id="{A4200D52-5FDE-5A03-46F4-994A59FD126E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32">
              <a:extLst>
                <a:ext uri="{FF2B5EF4-FFF2-40B4-BE49-F238E27FC236}">
                  <a16:creationId xmlns:a16="http://schemas.microsoft.com/office/drawing/2014/main" id="{2AC59E1E-1AB1-C8E3-4936-BD5479AA5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92D30B5-28EF-7776-BA88-58B64405A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08" y="1699313"/>
            <a:ext cx="1091026" cy="398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27624A-6C78-8EE2-95D9-94733C7C9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10" y="1699313"/>
            <a:ext cx="1139009" cy="398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124563" y="551789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즐겨찾기 기능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7277" y="2415366"/>
            <a:ext cx="3652634" cy="16850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CHECK-POINT</a:t>
            </a:r>
            <a:endParaRPr lang="en-US" altLang="ko-KR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1. 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즐겨찾기 버튼을 눌렀을 때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회원별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즐겨찾기 목록이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완성이되는지</a:t>
            </a:r>
            <a:endParaRPr lang="ko-KR" altLang="en-US" sz="1350" dirty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2.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</a:t>
            </a:r>
            <a:r>
              <a:rPr lang="ko-KR" altLang="en-US" sz="1350" dirty="0" err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즐겨찾기한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글이 지워졌을 때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 </a:t>
            </a:r>
            <a:r>
              <a:rPr lang="en-US" altLang="ko-KR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DB</a:t>
            </a:r>
            <a:r>
              <a:rPr lang="ko-KR" altLang="en-US" sz="135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에서 즐겨찾기 목록이 지워지는지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3368" y="1782937"/>
            <a:ext cx="4700491" cy="4286249"/>
          </a:xfrm>
          <a:prstGeom prst="rect">
            <a:avLst/>
          </a:prstGeom>
        </p:spPr>
      </p:pic>
      <p:grpSp>
        <p:nvGrpSpPr>
          <p:cNvPr id="2" name="组合 12">
            <a:extLst>
              <a:ext uri="{FF2B5EF4-FFF2-40B4-BE49-F238E27FC236}">
                <a16:creationId xmlns:a16="http://schemas.microsoft.com/office/drawing/2014/main" id="{5ED27C31-645C-2943-8027-AFCA312B4678}"/>
              </a:ext>
            </a:extLst>
          </p:cNvPr>
          <p:cNvGrpSpPr/>
          <p:nvPr/>
        </p:nvGrpSpPr>
        <p:grpSpPr>
          <a:xfrm>
            <a:off x="-414068" y="716890"/>
            <a:ext cx="2762075" cy="402203"/>
            <a:chOff x="0" y="556211"/>
            <a:chExt cx="3947309" cy="536271"/>
          </a:xfrm>
        </p:grpSpPr>
        <p:cxnSp>
          <p:nvCxnSpPr>
            <p:cNvPr id="3" name="直接连接符 8">
              <a:extLst>
                <a:ext uri="{FF2B5EF4-FFF2-40B4-BE49-F238E27FC236}">
                  <a16:creationId xmlns:a16="http://schemas.microsoft.com/office/drawing/2014/main" id="{F78F946A-F9EE-CF7C-F040-9D05FDB21D5C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1A5C184E-FE2D-BD50-A6CB-075CA923E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5" name="组合 14">
            <a:extLst>
              <a:ext uri="{FF2B5EF4-FFF2-40B4-BE49-F238E27FC236}">
                <a16:creationId xmlns:a16="http://schemas.microsoft.com/office/drawing/2014/main" id="{71D11DAA-0715-A287-D3B9-25B9D022B906}"/>
              </a:ext>
            </a:extLst>
          </p:cNvPr>
          <p:cNvGrpSpPr/>
          <p:nvPr/>
        </p:nvGrpSpPr>
        <p:grpSpPr>
          <a:xfrm>
            <a:off x="6976061" y="725000"/>
            <a:ext cx="2762279" cy="402203"/>
            <a:chOff x="8244401" y="553613"/>
            <a:chExt cx="3947599" cy="536271"/>
          </a:xfrm>
        </p:grpSpPr>
        <p:cxnSp>
          <p:nvCxnSpPr>
            <p:cNvPr id="6" name="直接连接符 9">
              <a:extLst>
                <a:ext uri="{FF2B5EF4-FFF2-40B4-BE49-F238E27FC236}">
                  <a16:creationId xmlns:a16="http://schemas.microsoft.com/office/drawing/2014/main" id="{B91B627C-5353-F8FD-7373-8E1B31DFD4B0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32">
              <a:extLst>
                <a:ext uri="{FF2B5EF4-FFF2-40B4-BE49-F238E27FC236}">
                  <a16:creationId xmlns:a16="http://schemas.microsoft.com/office/drawing/2014/main" id="{2BF71DCC-C2F3-FF9A-7633-51A4CEA2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940542" y="521115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시연</a:t>
            </a:r>
            <a:endParaRPr lang="en-US" altLang="zh-CN" sz="300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736685"/>
            <a:ext cx="2960482" cy="402203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6183301" y="734736"/>
            <a:ext cx="2960699" cy="402203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540" r="850" b="8110"/>
          <a:stretch>
            <a:fillRect/>
          </a:stretch>
        </p:blipFill>
        <p:spPr>
          <a:xfrm>
            <a:off x="577268" y="1937309"/>
            <a:ext cx="7989465" cy="3732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" y="826990"/>
            <a:ext cx="2960915" cy="408268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183085" y="826990"/>
            <a:ext cx="2960915" cy="408268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705937" y="2483891"/>
            <a:ext cx="577916" cy="373826"/>
            <a:chOff x="3334470" y="1893904"/>
            <a:chExt cx="770554" cy="49843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34470" y="1893904"/>
              <a:ext cx="770554" cy="49843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02405" y="1935372"/>
              <a:ext cx="634686" cy="39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98980" y="3406300"/>
            <a:ext cx="577916" cy="373826"/>
            <a:chOff x="2631850" y="3116078"/>
            <a:chExt cx="770554" cy="4984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99785" y="3157546"/>
              <a:ext cx="634686" cy="39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02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84164" y="4484358"/>
            <a:ext cx="577916" cy="373826"/>
            <a:chOff x="2631850" y="3116078"/>
            <a:chExt cx="770554" cy="498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99785" y="3157546"/>
              <a:ext cx="634686" cy="39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03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89872" y="4064010"/>
            <a:ext cx="577916" cy="373826"/>
            <a:chOff x="2631850" y="3116078"/>
            <a:chExt cx="770554" cy="49843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699785" y="3157546"/>
              <a:ext cx="634686" cy="39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05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805206" y="2857716"/>
            <a:ext cx="577916" cy="373826"/>
            <a:chOff x="2631850" y="3116078"/>
            <a:chExt cx="770554" cy="49843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2699785" y="3157546"/>
              <a:ext cx="634686" cy="39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0</a:t>
              </a:r>
              <a:r>
                <a:rPr lang="en-US" altLang="ko-KR" sz="1050" b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4</a:t>
              </a:r>
              <a:endParaRPr lang="en-US" altLang="zh-CN" sz="1050" b="0">
                <a:solidFill>
                  <a:srgbClr val="74C4C2"/>
                </a:solidFill>
                <a:latin typeface="여기어때 잘난체"/>
                <a:ea typeface="여기어때 잘난체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62080" y="598910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TRIP</a:t>
            </a:r>
            <a:endParaRPr lang="en-US" altLang="zh-CN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sp>
        <p:nvSpPr>
          <p:cNvPr id="11" name="文本框 17"/>
          <p:cNvSpPr txBox="1"/>
          <p:nvPr/>
        </p:nvSpPr>
        <p:spPr>
          <a:xfrm>
            <a:off x="400690" y="3353533"/>
            <a:ext cx="1968260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5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프로젝트 계획</a:t>
            </a:r>
          </a:p>
        </p:txBody>
      </p:sp>
      <p:sp>
        <p:nvSpPr>
          <p:cNvPr id="37" name="文本框 19"/>
          <p:cNvSpPr txBox="1"/>
          <p:nvPr/>
        </p:nvSpPr>
        <p:spPr>
          <a:xfrm>
            <a:off x="541380" y="4515459"/>
            <a:ext cx="1968260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사이트 및 </a:t>
            </a:r>
            <a:r>
              <a:rPr lang="en-US" altLang="ko-KR" sz="15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DB</a:t>
            </a:r>
            <a:r>
              <a:rPr lang="ko-KR" altLang="en-US" sz="15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설계</a:t>
            </a:r>
          </a:p>
        </p:txBody>
      </p:sp>
      <p:sp>
        <p:nvSpPr>
          <p:cNvPr id="38" name="文本框 19"/>
          <p:cNvSpPr txBox="1"/>
          <p:nvPr/>
        </p:nvSpPr>
        <p:spPr>
          <a:xfrm>
            <a:off x="6747522" y="2823026"/>
            <a:ext cx="1687775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5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기능 구현 및 시연</a:t>
            </a:r>
          </a:p>
        </p:txBody>
      </p:sp>
      <p:sp>
        <p:nvSpPr>
          <p:cNvPr id="39" name="文本框 19"/>
          <p:cNvSpPr txBox="1"/>
          <p:nvPr/>
        </p:nvSpPr>
        <p:spPr>
          <a:xfrm>
            <a:off x="1007166" y="2493245"/>
            <a:ext cx="1968260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프로젝트 개요</a:t>
            </a:r>
            <a:endParaRPr lang="zh-CN" altLang="en-US" sz="150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</a:effectLst>
              <a:latin typeface="에스코어 드림 4 Regular"/>
              <a:ea typeface="에스코어 드림 4 Regular"/>
            </a:endParaRPr>
          </a:p>
        </p:txBody>
      </p:sp>
      <p:sp>
        <p:nvSpPr>
          <p:cNvPr id="40" name="文本框 19"/>
          <p:cNvSpPr txBox="1"/>
          <p:nvPr/>
        </p:nvSpPr>
        <p:spPr>
          <a:xfrm>
            <a:off x="6516838" y="4037790"/>
            <a:ext cx="1968260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5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4 Regular"/>
                <a:ea typeface="에스코어 드림 4 Regular"/>
              </a:rPr>
              <a:t>프로젝트 소감</a:t>
            </a:r>
            <a:endParaRPr lang="zh-CN" altLang="en-US" sz="15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</a:effectLst>
              <a:latin typeface="에스코어 드림 4 Regular"/>
              <a:ea typeface="에스코어 드림 4 Regular"/>
            </a:endParaRPr>
          </a:p>
        </p:txBody>
      </p:sp>
      <p:pic>
        <p:nvPicPr>
          <p:cNvPr id="4" name="图片 21">
            <a:extLst>
              <a:ext uri="{FF2B5EF4-FFF2-40B4-BE49-F238E27FC236}">
                <a16:creationId xmlns:a16="http://schemas.microsoft.com/office/drawing/2014/main" id="{6BF15B90-D059-E72B-723D-B47E9DA36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273" y="2669035"/>
            <a:ext cx="2549454" cy="2549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200836" y="2674958"/>
            <a:ext cx="3357645" cy="13596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05. 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소감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3506" y="2623294"/>
            <a:ext cx="2523128" cy="2307776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4426" y="2330908"/>
            <a:ext cx="975956" cy="14327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37528" y="3482468"/>
            <a:ext cx="1274496" cy="270320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900" dirty="0">
                  <a:latin typeface="여기어때 잘난체"/>
                  <a:ea typeface="여기어때 잘난체"/>
                </a:rPr>
                <a:t>CHAPTER 0</a:t>
              </a:r>
              <a:r>
                <a:rPr lang="en-US" altLang="ko-KR" sz="900" dirty="0">
                  <a:latin typeface="여기어때 잘난체"/>
                  <a:ea typeface="여기어때 잘난체"/>
                </a:rPr>
                <a:t>5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0841" y="3482468"/>
            <a:ext cx="1274496" cy="270320"/>
            <a:chOff x="8316227" y="2774393"/>
            <a:chExt cx="1699328" cy="360427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4" y="2774393"/>
              <a:ext cx="1593452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dirty="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프로젝트 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6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031809" y="537798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소감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760817"/>
            <a:ext cx="2960482" cy="402203"/>
            <a:chOff x="0" y="556211"/>
            <a:chExt cx="3947309" cy="536271"/>
          </a:xfrm>
        </p:grpSpPr>
        <p:cxnSp>
          <p:nvCxnSpPr>
            <p:cNvPr id="4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6" name="组合 14"/>
          <p:cNvGrpSpPr/>
          <p:nvPr/>
        </p:nvGrpSpPr>
        <p:grpSpPr>
          <a:xfrm>
            <a:off x="6183301" y="758868"/>
            <a:ext cx="2960699" cy="402203"/>
            <a:chOff x="8244401" y="553613"/>
            <a:chExt cx="3947599" cy="536271"/>
          </a:xfrm>
        </p:grpSpPr>
        <p:cxnSp>
          <p:nvCxnSpPr>
            <p:cNvPr id="8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1613904" y="4070349"/>
            <a:ext cx="6684544" cy="2609851"/>
            <a:chOff x="1525617" y="3795489"/>
            <a:chExt cx="8912725" cy="2635250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929341" y="3795489"/>
              <a:ext cx="8509001" cy="2635250"/>
            </a:xfrm>
            <a:prstGeom prst="flowChartAlternateProcess">
              <a:avLst/>
            </a:pr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altLang="ko-KR" sz="135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8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주제와 팀원이 정해진지도 얼마 되지 않은 것 같은데 어느덧 3주가 흘렀다는 게 꿈만 같았습니다. 프로젝트를 시작한다고 했을 때는 기간 내에 잘 할 수 있을지 걱정이 됐는데 팀원들 모두 열심히 참여해서 예상보다 빨리 기능 구현이 되었고, 그 덕에 </a:t>
              </a:r>
              <a:r>
                <a:rPr lang="ko-KR" altLang="en-US" sz="1280" b="1" dirty="0" err="1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ui구성과</a:t>
              </a:r>
              <a:r>
                <a:rPr lang="ko-KR" altLang="en-US" sz="128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디버깅을 할 시간이 생겨서 보기에 부족하지 않게 마무리할 수 있었던 것 같습니다. 처음 해보는 </a:t>
              </a:r>
              <a:r>
                <a:rPr lang="ko-KR" altLang="en-US" sz="1280" b="1" dirty="0" err="1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api</a:t>
              </a:r>
              <a:r>
                <a:rPr lang="ko-KR" altLang="en-US" sz="128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연동이라 초반에 정보를 </a:t>
              </a:r>
              <a:r>
                <a:rPr lang="ko-KR" altLang="en-US" sz="1280" b="1" dirty="0" err="1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찾는데에</a:t>
              </a:r>
              <a:r>
                <a:rPr lang="ko-KR" altLang="en-US" sz="128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시간이 오래 걸렸다는 아쉬움이 남지만 후엔 내가 할 수 있는 것을 찾아 구현해보고, 안되면 팀원과 함께 해결해보며 팀 프로젝트의 재미를 느꼈고, 내용을 더  깊이 이해하여 많이 배울 수 있는 </a:t>
              </a:r>
              <a:r>
                <a:rPr lang="ko-KR" altLang="en-US" sz="1280" b="1" dirty="0" err="1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시간이였습니다</a:t>
              </a:r>
              <a:r>
                <a:rPr lang="ko-KR" altLang="en-US" sz="128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  <a:p>
              <a:pPr>
                <a:defRPr/>
              </a:pPr>
              <a:endParaRPr lang="ko-KR" altLang="en-US" sz="135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00" name="자유형: 도형 99"/>
            <p:cNvSpPr/>
            <p:nvPr/>
          </p:nvSpPr>
          <p:spPr>
            <a:xfrm rot="5400000" flipH="1">
              <a:off x="1639599" y="4114886"/>
              <a:ext cx="175759" cy="403723"/>
            </a:xfrm>
            <a:custGeom>
              <a:avLst/>
              <a:gdLst>
                <a:gd name="connsiteX0" fmla="*/ -1 w 2050"/>
                <a:gd name="connsiteY0" fmla="*/ 0 h 1895"/>
                <a:gd name="connsiteX1" fmla="*/ 1998 w 2050"/>
                <a:gd name="connsiteY1" fmla="*/ 0 h 1895"/>
                <a:gd name="connsiteX2" fmla="*/ 1417 w 2050"/>
                <a:gd name="connsiteY2" fmla="*/ 720 h 1895"/>
                <a:gd name="connsiteX3" fmla="*/ 1435 w 2050"/>
                <a:gd name="connsiteY3" fmla="*/ 1878 h 1895"/>
                <a:gd name="connsiteX4" fmla="*/ -1 w 2050"/>
                <a:gd name="connsiteY4" fmla="*/ 0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" h="1895">
                  <a:moveTo>
                    <a:pt x="-1" y="0"/>
                  </a:moveTo>
                  <a:lnTo>
                    <a:pt x="1998" y="0"/>
                  </a:lnTo>
                  <a:cubicBezTo>
                    <a:pt x="2234" y="120"/>
                    <a:pt x="1510" y="407"/>
                    <a:pt x="1417" y="720"/>
                  </a:cubicBezTo>
                  <a:cubicBezTo>
                    <a:pt x="1323" y="1033"/>
                    <a:pt x="1672" y="1998"/>
                    <a:pt x="1435" y="1878"/>
                  </a:cubicBezTo>
                  <a:cubicBezTo>
                    <a:pt x="1102" y="1878"/>
                    <a:pt x="-95" y="313"/>
                    <a:pt x="-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813240" y="1608137"/>
            <a:ext cx="8177187" cy="2315369"/>
            <a:chOff x="1303395" y="1152525"/>
            <a:chExt cx="10902915" cy="308715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1303395" y="1604433"/>
              <a:ext cx="8837853" cy="2635250"/>
              <a:chOff x="2135822" y="1359958"/>
              <a:chExt cx="8837853" cy="2635250"/>
            </a:xfrm>
          </p:grpSpPr>
          <p:sp>
            <p:nvSpPr>
              <p:cNvPr id="95" name="순서도: 대체 처리 94"/>
              <p:cNvSpPr/>
              <p:nvPr/>
            </p:nvSpPr>
            <p:spPr>
              <a:xfrm>
                <a:off x="2135822" y="1359958"/>
                <a:ext cx="8509001" cy="2635250"/>
              </a:xfrm>
              <a:prstGeom prst="flowChartAlternateProcess">
                <a:avLst/>
              </a:prstGeom>
              <a:solidFill>
                <a:srgbClr val="F7E600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275" b="1" dirty="0">
                    <a:solidFill>
                      <a:schemeClr val="dk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이번 프로젝트를 진행하면서, 혼자 작업하는 것보다 팀원들과 협력하여 각자 맡은 기능을 수행하는 것이 효율적임을 깨닫게 되었습니다. 이러한 협력 과정에서 서로의 아이디어를 공유하고, 문제를 해결하는 과정에서 팀워크의 중요성을 느꼈습니다. 또한, 프로젝트에서 </a:t>
                </a:r>
                <a:r>
                  <a:rPr lang="ko-KR" altLang="en-US" sz="1275" b="1" dirty="0" err="1">
                    <a:solidFill>
                      <a:schemeClr val="dk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API를</a:t>
                </a:r>
                <a:r>
                  <a:rPr lang="ko-KR" altLang="en-US" sz="1275" b="1" dirty="0">
                    <a:solidFill>
                      <a:schemeClr val="dk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연동하는 작업을 수행하면서, 새로운 기술을 배우는 경험을 했습니다. 이를 토대로 앞으로는 오픈 소스를 더욱 효과적으로 활용할 수 있을 것이라 기대됩니다. 프로젝트를 통해 많은 것을 배우고 경험할 수 있어서 좋았습니다.</a:t>
                </a:r>
              </a:p>
            </p:txBody>
          </p:sp>
          <p:sp>
            <p:nvSpPr>
              <p:cNvPr id="96" name="자유형: 도형 95"/>
              <p:cNvSpPr/>
              <p:nvPr/>
            </p:nvSpPr>
            <p:spPr>
              <a:xfrm rot="16200000">
                <a:off x="10683934" y="1707657"/>
                <a:ext cx="175759" cy="403723"/>
              </a:xfrm>
              <a:custGeom>
                <a:avLst/>
                <a:gdLst>
                  <a:gd name="connsiteX0" fmla="*/ -1 w 2050"/>
                  <a:gd name="connsiteY0" fmla="*/ 0 h 1895"/>
                  <a:gd name="connsiteX1" fmla="*/ 1998 w 2050"/>
                  <a:gd name="connsiteY1" fmla="*/ 0 h 1895"/>
                  <a:gd name="connsiteX2" fmla="*/ 1417 w 2050"/>
                  <a:gd name="connsiteY2" fmla="*/ 720 h 1895"/>
                  <a:gd name="connsiteX3" fmla="*/ 1435 w 2050"/>
                  <a:gd name="connsiteY3" fmla="*/ 1878 h 1895"/>
                  <a:gd name="connsiteX4" fmla="*/ -1 w 2050"/>
                  <a:gd name="connsiteY4" fmla="*/ 0 h 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0" h="1895">
                    <a:moveTo>
                      <a:pt x="-1" y="0"/>
                    </a:moveTo>
                    <a:lnTo>
                      <a:pt x="1998" y="0"/>
                    </a:lnTo>
                    <a:cubicBezTo>
                      <a:pt x="2234" y="120"/>
                      <a:pt x="1510" y="407"/>
                      <a:pt x="1417" y="720"/>
                    </a:cubicBezTo>
                    <a:cubicBezTo>
                      <a:pt x="1323" y="1033"/>
                      <a:pt x="1672" y="1998"/>
                      <a:pt x="1435" y="1878"/>
                    </a:cubicBezTo>
                    <a:cubicBezTo>
                      <a:pt x="1102" y="1878"/>
                      <a:pt x="-95" y="313"/>
                      <a:pt x="-1" y="0"/>
                    </a:cubicBezTo>
                    <a:close/>
                  </a:path>
                </a:pathLst>
              </a:custGeom>
              <a:solidFill>
                <a:srgbClr val="F7E600"/>
              </a:solidFill>
              <a:ln>
                <a:noFill/>
                <a:headEnd w="med" len="med"/>
                <a:tailEnd w="med" len="med"/>
              </a:ln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50"/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10231460" y="1152525"/>
              <a:ext cx="1974850" cy="2011815"/>
              <a:chOff x="10231463" y="1152525"/>
              <a:chExt cx="1974850" cy="2011815"/>
            </a:xfrm>
          </p:grpSpPr>
          <p:pic>
            <p:nvPicPr>
              <p:cNvPr id="106" name="그림 10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316098" y="1152525"/>
                <a:ext cx="1797055" cy="1800225"/>
              </a:xfrm>
              <a:prstGeom prst="rect">
                <a:avLst/>
              </a:prstGeom>
            </p:spPr>
          </p:pic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231463" y="1189490"/>
                <a:ext cx="1974850" cy="1974850"/>
              </a:xfrm>
              <a:prstGeom prst="rect">
                <a:avLst/>
              </a:prstGeom>
            </p:spPr>
          </p:pic>
        </p:grpSp>
      </p:grp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8125" y="4070349"/>
            <a:ext cx="1352550" cy="13501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9082" y="4125127"/>
            <a:ext cx="1350169" cy="135016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7008812" y="1592937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김선기</a:t>
            </a:r>
            <a:endParaRPr lang="ko-KR" altLang="en-US" sz="1650" b="1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47749" y="3982128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신선미</a:t>
            </a:r>
            <a:endParaRPr lang="ko-KR" altLang="en-US" sz="1650" b="1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031809" y="574557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소감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797576"/>
            <a:ext cx="2960482" cy="402203"/>
            <a:chOff x="0" y="556211"/>
            <a:chExt cx="3947309" cy="536271"/>
          </a:xfrm>
        </p:grpSpPr>
        <p:cxnSp>
          <p:nvCxnSpPr>
            <p:cNvPr id="4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6" name="组合 14"/>
          <p:cNvGrpSpPr/>
          <p:nvPr/>
        </p:nvGrpSpPr>
        <p:grpSpPr>
          <a:xfrm>
            <a:off x="6183301" y="795627"/>
            <a:ext cx="2960699" cy="402203"/>
            <a:chOff x="8244401" y="553613"/>
            <a:chExt cx="3947599" cy="536271"/>
          </a:xfrm>
        </p:grpSpPr>
        <p:cxnSp>
          <p:nvCxnSpPr>
            <p:cNvPr id="8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1613903" y="4363244"/>
            <a:ext cx="6654381" cy="1976438"/>
            <a:chOff x="1525617" y="3836458"/>
            <a:chExt cx="8872508" cy="2635250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889124" y="3836458"/>
              <a:ext cx="8509001" cy="2635250"/>
            </a:xfrm>
            <a:prstGeom prst="flowChartAlternateProcess">
              <a:avLst/>
            </a:pr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35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프로젝트를 시작할 때는 처음 진행하는 프로젝트였기 때문에 막막한 마음이 앞섰던 것 같습니다. 하지만 맡은 기능들을 스스로 완성해가면서 해낼 수 있다는 자신감을 얻을 수 있었습니다. 또한, 이전에 알지 못했던 기능들을 팀원들과 소통하며 성장하는 시간을 가질 수 있어 유익한 프로젝트 기간을 보낼 수 있었다고 생각합니다.</a:t>
              </a:r>
            </a:p>
          </p:txBody>
        </p:sp>
        <p:sp>
          <p:nvSpPr>
            <p:cNvPr id="100" name="자유형: 도형 99"/>
            <p:cNvSpPr/>
            <p:nvPr/>
          </p:nvSpPr>
          <p:spPr>
            <a:xfrm rot="5400000" flipH="1">
              <a:off x="1639599" y="4114886"/>
              <a:ext cx="175759" cy="403723"/>
            </a:xfrm>
            <a:custGeom>
              <a:avLst/>
              <a:gdLst>
                <a:gd name="connsiteX0" fmla="*/ -1 w 2050"/>
                <a:gd name="connsiteY0" fmla="*/ 0 h 1895"/>
                <a:gd name="connsiteX1" fmla="*/ 1998 w 2050"/>
                <a:gd name="connsiteY1" fmla="*/ 0 h 1895"/>
                <a:gd name="connsiteX2" fmla="*/ 1417 w 2050"/>
                <a:gd name="connsiteY2" fmla="*/ 720 h 1895"/>
                <a:gd name="connsiteX3" fmla="*/ 1435 w 2050"/>
                <a:gd name="connsiteY3" fmla="*/ 1878 h 1895"/>
                <a:gd name="connsiteX4" fmla="*/ -1 w 2050"/>
                <a:gd name="connsiteY4" fmla="*/ 0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" h="1895">
                  <a:moveTo>
                    <a:pt x="-1" y="0"/>
                  </a:moveTo>
                  <a:lnTo>
                    <a:pt x="1998" y="0"/>
                  </a:lnTo>
                  <a:cubicBezTo>
                    <a:pt x="2234" y="120"/>
                    <a:pt x="1510" y="407"/>
                    <a:pt x="1417" y="720"/>
                  </a:cubicBezTo>
                  <a:cubicBezTo>
                    <a:pt x="1323" y="1033"/>
                    <a:pt x="1672" y="1998"/>
                    <a:pt x="1435" y="1878"/>
                  </a:cubicBezTo>
                  <a:cubicBezTo>
                    <a:pt x="1102" y="1878"/>
                    <a:pt x="-95" y="313"/>
                    <a:pt x="-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813240" y="2124868"/>
            <a:ext cx="6628390" cy="1976438"/>
            <a:chOff x="2135822" y="1359958"/>
            <a:chExt cx="8837853" cy="2635250"/>
          </a:xfrm>
        </p:grpSpPr>
        <p:sp>
          <p:nvSpPr>
            <p:cNvPr id="95" name="순서도: 대체 처리 94"/>
            <p:cNvSpPr/>
            <p:nvPr/>
          </p:nvSpPr>
          <p:spPr>
            <a:xfrm>
              <a:off x="2135822" y="1359958"/>
              <a:ext cx="8509001" cy="2635250"/>
            </a:xfrm>
            <a:prstGeom prst="flowChartAlternateProcess">
              <a:avLst/>
            </a:prstGeom>
            <a:solidFill>
              <a:srgbClr val="F7E600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처음 해보는 프로젝트에서 비전공자 임에도 조장의 역할까지 맡아야 해서 부담이 있었지만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걱정과 달리 업무배분이나 프로젝트 진행중에 많은 요구사항들을 들어주고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불평하나 없이 팀프로젝트를 끝낸  팀원분들께 감사합니다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구현이 안된 것들은 팀원끼리 물어보면서 피드백 하는 과정이 저에게 매우 큰 성장을 해주었습니다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부족한 것들은 서로 채워주고 하나씩 찾아가면서 프로젝트를 해낸 것에 개인역량 성장에 있어서 큰 도움이 된 것 같습니다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</p:txBody>
        </p:sp>
        <p:sp>
          <p:nvSpPr>
            <p:cNvPr id="96" name="자유형: 도형 95"/>
            <p:cNvSpPr/>
            <p:nvPr/>
          </p:nvSpPr>
          <p:spPr>
            <a:xfrm rot="16200000">
              <a:off x="10683934" y="1707657"/>
              <a:ext cx="175759" cy="403723"/>
            </a:xfrm>
            <a:custGeom>
              <a:avLst/>
              <a:gdLst>
                <a:gd name="connsiteX0" fmla="*/ -1 w 2050"/>
                <a:gd name="connsiteY0" fmla="*/ 0 h 1895"/>
                <a:gd name="connsiteX1" fmla="*/ 1998 w 2050"/>
                <a:gd name="connsiteY1" fmla="*/ 0 h 1895"/>
                <a:gd name="connsiteX2" fmla="*/ 1417 w 2050"/>
                <a:gd name="connsiteY2" fmla="*/ 720 h 1895"/>
                <a:gd name="connsiteX3" fmla="*/ 1435 w 2050"/>
                <a:gd name="connsiteY3" fmla="*/ 1878 h 1895"/>
                <a:gd name="connsiteX4" fmla="*/ -1 w 2050"/>
                <a:gd name="connsiteY4" fmla="*/ 0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" h="1895">
                  <a:moveTo>
                    <a:pt x="-1" y="0"/>
                  </a:moveTo>
                  <a:lnTo>
                    <a:pt x="1998" y="0"/>
                  </a:lnTo>
                  <a:cubicBezTo>
                    <a:pt x="2234" y="120"/>
                    <a:pt x="1510" y="407"/>
                    <a:pt x="1417" y="720"/>
                  </a:cubicBezTo>
                  <a:cubicBezTo>
                    <a:pt x="1323" y="1033"/>
                    <a:pt x="1672" y="1998"/>
                    <a:pt x="1435" y="1878"/>
                  </a:cubicBezTo>
                  <a:cubicBezTo>
                    <a:pt x="1102" y="1878"/>
                    <a:pt x="-95" y="313"/>
                    <a:pt x="-1" y="0"/>
                  </a:cubicBezTo>
                  <a:close/>
                </a:path>
              </a:pathLst>
            </a:custGeom>
            <a:solidFill>
              <a:srgbClr val="F7E600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7574761" y="1905000"/>
            <a:ext cx="1369208" cy="1464469"/>
            <a:chOff x="10099682" y="1396999"/>
            <a:chExt cx="1825610" cy="1952625"/>
          </a:xfrm>
        </p:grpSpPr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118726" y="1396999"/>
              <a:ext cx="1800225" cy="1800225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099682" y="1524015"/>
              <a:ext cx="1825610" cy="1825610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266700" y="4302919"/>
            <a:ext cx="1359699" cy="1378748"/>
            <a:chOff x="355600" y="4594225"/>
            <a:chExt cx="1812932" cy="1838331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55600" y="4594225"/>
              <a:ext cx="1800225" cy="1800225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68307" y="4632331"/>
              <a:ext cx="1800225" cy="1800225"/>
            </a:xfrm>
            <a:prstGeom prst="rect">
              <a:avLst/>
            </a:prstGeom>
          </p:spPr>
        </p:pic>
      </p:grpSp>
      <p:sp>
        <p:nvSpPr>
          <p:cNvPr id="122" name="TextBox 121"/>
          <p:cNvSpPr txBox="1"/>
          <p:nvPr/>
        </p:nvSpPr>
        <p:spPr>
          <a:xfrm>
            <a:off x="6937374" y="1834241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진영웅</a:t>
            </a:r>
            <a:endParaRPr lang="ko-KR" altLang="en-US" sz="1650" b="1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023936" y="4128179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최윤아</a:t>
            </a:r>
            <a:endParaRPr lang="ko-KR" altLang="en-US" sz="1650" b="1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031809" y="584126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소감</a:t>
            </a:r>
          </a:p>
        </p:txBody>
      </p:sp>
      <p:grpSp>
        <p:nvGrpSpPr>
          <p:cNvPr id="3" name="组合 12"/>
          <p:cNvGrpSpPr/>
          <p:nvPr/>
        </p:nvGrpSpPr>
        <p:grpSpPr>
          <a:xfrm>
            <a:off x="0" y="807145"/>
            <a:ext cx="2960482" cy="402203"/>
            <a:chOff x="0" y="556211"/>
            <a:chExt cx="3947309" cy="536271"/>
          </a:xfrm>
        </p:grpSpPr>
        <p:cxnSp>
          <p:nvCxnSpPr>
            <p:cNvPr id="4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6" name="组合 14"/>
          <p:cNvGrpSpPr/>
          <p:nvPr/>
        </p:nvGrpSpPr>
        <p:grpSpPr>
          <a:xfrm>
            <a:off x="6183301" y="805196"/>
            <a:ext cx="2960699" cy="402203"/>
            <a:chOff x="8244401" y="553613"/>
            <a:chExt cx="3947599" cy="536271"/>
          </a:xfrm>
        </p:grpSpPr>
        <p:cxnSp>
          <p:nvCxnSpPr>
            <p:cNvPr id="8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1613903" y="4348957"/>
            <a:ext cx="6654381" cy="1908968"/>
            <a:chOff x="1525617" y="3836458"/>
            <a:chExt cx="8872508" cy="2635250"/>
          </a:xfrm>
        </p:grpSpPr>
        <p:sp>
          <p:nvSpPr>
            <p:cNvPr id="99" name="순서도: 대체 처리 98"/>
            <p:cNvSpPr/>
            <p:nvPr/>
          </p:nvSpPr>
          <p:spPr>
            <a:xfrm>
              <a:off x="1889124" y="3836458"/>
              <a:ext cx="8509001" cy="2635250"/>
            </a:xfrm>
            <a:prstGeom prst="flowChartAlternateProcess">
              <a:avLst/>
            </a:pr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350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팀원들과 함께 진행한 프로젝트는 처음이라서 많은 걱정을 했습니다. 하지만 어려운 문제가 발생을 때 서로 원활한 의사소통을 통해 문제를 해결할 수 있었습니다. 프로젝트를 진행하면서 부족한 부분이 많았고, 시간도 부족했지만, 팀원들과 함께 문제를 해결하면서 실력 향상에도 큰 도움이 되는 좋은 경험이었습니다.</a:t>
              </a:r>
            </a:p>
          </p:txBody>
        </p:sp>
        <p:sp>
          <p:nvSpPr>
            <p:cNvPr id="100" name="자유형: 도형 99"/>
            <p:cNvSpPr/>
            <p:nvPr/>
          </p:nvSpPr>
          <p:spPr>
            <a:xfrm rot="5400000" flipH="1">
              <a:off x="1639599" y="4114886"/>
              <a:ext cx="175759" cy="403723"/>
            </a:xfrm>
            <a:custGeom>
              <a:avLst/>
              <a:gdLst>
                <a:gd name="connsiteX0" fmla="*/ -1 w 2050"/>
                <a:gd name="connsiteY0" fmla="*/ 0 h 1895"/>
                <a:gd name="connsiteX1" fmla="*/ 1998 w 2050"/>
                <a:gd name="connsiteY1" fmla="*/ 0 h 1895"/>
                <a:gd name="connsiteX2" fmla="*/ 1417 w 2050"/>
                <a:gd name="connsiteY2" fmla="*/ 720 h 1895"/>
                <a:gd name="connsiteX3" fmla="*/ 1435 w 2050"/>
                <a:gd name="connsiteY3" fmla="*/ 1878 h 1895"/>
                <a:gd name="connsiteX4" fmla="*/ -1 w 2050"/>
                <a:gd name="connsiteY4" fmla="*/ 0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" h="1895">
                  <a:moveTo>
                    <a:pt x="-1" y="0"/>
                  </a:moveTo>
                  <a:lnTo>
                    <a:pt x="1998" y="0"/>
                  </a:lnTo>
                  <a:cubicBezTo>
                    <a:pt x="2234" y="120"/>
                    <a:pt x="1510" y="407"/>
                    <a:pt x="1417" y="720"/>
                  </a:cubicBezTo>
                  <a:cubicBezTo>
                    <a:pt x="1323" y="1033"/>
                    <a:pt x="1672" y="1998"/>
                    <a:pt x="1435" y="1878"/>
                  </a:cubicBezTo>
                  <a:cubicBezTo>
                    <a:pt x="1102" y="1878"/>
                    <a:pt x="-95" y="313"/>
                    <a:pt x="-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813240" y="2124869"/>
            <a:ext cx="6628389" cy="1768116"/>
            <a:chOff x="2135822" y="1359958"/>
            <a:chExt cx="8837852" cy="2635250"/>
          </a:xfrm>
        </p:grpSpPr>
        <p:sp>
          <p:nvSpPr>
            <p:cNvPr id="95" name="순서도: 대체 처리 94"/>
            <p:cNvSpPr/>
            <p:nvPr/>
          </p:nvSpPr>
          <p:spPr>
            <a:xfrm>
              <a:off x="2135822" y="1359958"/>
              <a:ext cx="8509001" cy="2635250"/>
            </a:xfrm>
            <a:prstGeom prst="flowChartAlternateProcess">
              <a:avLst/>
            </a:prstGeom>
            <a:solidFill>
              <a:srgbClr val="F7E600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첫 프로젝트라 긴장이 많이 되고 민폐이면 어쩌나 고민을 많이 했지만 팀원분들과 원활한 소통과 각자 자기부분을 확실히 하고 도움을 많이 받아서 정말 재밌고 새롭게 부족한점도 많고 시간도 부족했던 것 같지만 그에 맞춰 한다는 게 의미 있다 생각하고 실력향상에도 많은 도움이 되었던 것 같습니다</a:t>
              </a:r>
              <a:r>
                <a:rPr lang="en-US" altLang="ko-KR" sz="1275" b="1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</p:txBody>
        </p:sp>
        <p:sp>
          <p:nvSpPr>
            <p:cNvPr id="96" name="자유형: 도형 95"/>
            <p:cNvSpPr/>
            <p:nvPr/>
          </p:nvSpPr>
          <p:spPr>
            <a:xfrm rot="16200000">
              <a:off x="10683934" y="1707657"/>
              <a:ext cx="175759" cy="403723"/>
            </a:xfrm>
            <a:custGeom>
              <a:avLst/>
              <a:gdLst>
                <a:gd name="connsiteX0" fmla="*/ -1 w 2050"/>
                <a:gd name="connsiteY0" fmla="*/ 0 h 1895"/>
                <a:gd name="connsiteX1" fmla="*/ 1998 w 2050"/>
                <a:gd name="connsiteY1" fmla="*/ 0 h 1895"/>
                <a:gd name="connsiteX2" fmla="*/ 1417 w 2050"/>
                <a:gd name="connsiteY2" fmla="*/ 720 h 1895"/>
                <a:gd name="connsiteX3" fmla="*/ 1435 w 2050"/>
                <a:gd name="connsiteY3" fmla="*/ 1878 h 1895"/>
                <a:gd name="connsiteX4" fmla="*/ -1 w 2050"/>
                <a:gd name="connsiteY4" fmla="*/ 0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0" h="1895">
                  <a:moveTo>
                    <a:pt x="-1" y="0"/>
                  </a:moveTo>
                  <a:lnTo>
                    <a:pt x="1998" y="0"/>
                  </a:lnTo>
                  <a:cubicBezTo>
                    <a:pt x="2234" y="120"/>
                    <a:pt x="1510" y="407"/>
                    <a:pt x="1417" y="720"/>
                  </a:cubicBezTo>
                  <a:cubicBezTo>
                    <a:pt x="1323" y="1033"/>
                    <a:pt x="1672" y="1998"/>
                    <a:pt x="1435" y="1878"/>
                  </a:cubicBezTo>
                  <a:cubicBezTo>
                    <a:pt x="1102" y="1878"/>
                    <a:pt x="-95" y="313"/>
                    <a:pt x="-1" y="0"/>
                  </a:cubicBezTo>
                  <a:close/>
                </a:path>
              </a:pathLst>
            </a:custGeom>
            <a:solidFill>
              <a:srgbClr val="F7E600"/>
            </a:solidFill>
            <a:ln>
              <a:noFill/>
              <a:headEnd w="med" len="med"/>
              <a:tailEnd w="med" len="med"/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43799" y="1932384"/>
            <a:ext cx="1352550" cy="1350169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72381" y="1940725"/>
            <a:ext cx="1350169" cy="1350169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5503" y="4263629"/>
            <a:ext cx="1350169" cy="135016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3844" y="4283868"/>
            <a:ext cx="1266825" cy="1266825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1047749" y="4159928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양경민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865937" y="1826305"/>
            <a:ext cx="1103314" cy="43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5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최현준</a:t>
            </a:r>
            <a:endParaRPr lang="ko-KR" altLang="en-US" sz="1650" b="1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1167" y="1951196"/>
            <a:ext cx="3464413" cy="35370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0309" y="2641687"/>
            <a:ext cx="921730" cy="937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38421" y="2306701"/>
            <a:ext cx="3487814" cy="1880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56435" y="1503061"/>
            <a:ext cx="1495834" cy="219594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04921" y="3406852"/>
            <a:ext cx="490190" cy="438761"/>
          </a:xfrm>
          <a:prstGeom prst="rect">
            <a:avLst/>
          </a:prstGeom>
        </p:spPr>
      </p:pic>
      <p:sp>
        <p:nvSpPr>
          <p:cNvPr id="2" name="文本框 14">
            <a:extLst>
              <a:ext uri="{FF2B5EF4-FFF2-40B4-BE49-F238E27FC236}">
                <a16:creationId xmlns:a16="http://schemas.microsoft.com/office/drawing/2014/main" id="{B76F242B-0BD8-481A-21E4-2C1AD59998BA}"/>
              </a:ext>
            </a:extLst>
          </p:cNvPr>
          <p:cNvSpPr txBox="1"/>
          <p:nvPr/>
        </p:nvSpPr>
        <p:spPr>
          <a:xfrm>
            <a:off x="4275755" y="2859173"/>
            <a:ext cx="3207545" cy="1083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5175" b="0" dirty="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THANKS</a:t>
            </a:r>
            <a:endParaRPr lang="zh-CN" altLang="en-US" sz="5175" b="0" dirty="0">
              <a:ln w="9525">
                <a:solidFill>
                  <a:schemeClr val="lt1"/>
                </a:solidFill>
              </a:ln>
              <a:solidFill>
                <a:schemeClr val="lt1"/>
              </a:solidFill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4200836" y="2674958"/>
            <a:ext cx="3639975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01. </a:t>
            </a: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개요</a:t>
            </a:r>
            <a:endParaRPr lang="en-US" altLang="zh-CN" sz="300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3506" y="2623294"/>
            <a:ext cx="2523128" cy="2307776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4426" y="2330908"/>
            <a:ext cx="975956" cy="14327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37528" y="3482468"/>
            <a:ext cx="1274496" cy="270320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900">
                  <a:latin typeface="여기어때 잘난체"/>
                  <a:ea typeface="여기어때 잘난체"/>
                </a:rPr>
                <a:t>CHAPTER 01</a:t>
              </a:r>
              <a:endParaRPr lang="zh-CN" altLang="en-US" sz="900">
                <a:latin typeface="여기어때 잘난체"/>
                <a:ea typeface="여기어때 잘난체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0841" y="3482468"/>
            <a:ext cx="1274496" cy="270320"/>
            <a:chOff x="8316227" y="2774393"/>
            <a:chExt cx="1699328" cy="360427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6" y="2774393"/>
              <a:ext cx="1593451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프로젝트 개요</a:t>
              </a:r>
              <a:endParaRPr lang="zh-CN" altLang="en-US" sz="900">
                <a:solidFill>
                  <a:srgbClr val="74C4C2"/>
                </a:solidFill>
                <a:latin typeface="여기어때 잘난체"/>
                <a:ea typeface="여기어때 잘난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0" y="769691"/>
            <a:ext cx="2960915" cy="408268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183084" y="769691"/>
            <a:ext cx="2960915" cy="408268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3090568" y="557530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기획 의도</a:t>
            </a:r>
            <a:endParaRPr lang="en-US" altLang="zh-CN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59431" y="2389803"/>
            <a:ext cx="4248053" cy="885242"/>
            <a:chOff x="2612574" y="2043404"/>
            <a:chExt cx="5664071" cy="118032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42454" y="2302876"/>
              <a:ext cx="734191" cy="651534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612574" y="2043404"/>
              <a:ext cx="4602549" cy="1180322"/>
              <a:chOff x="0" y="2248678"/>
              <a:chExt cx="4602549" cy="1180322"/>
            </a:xfrm>
            <a:solidFill>
              <a:schemeClr val="bg1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248678"/>
                <a:ext cx="3947887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975">
                  <a:solidFill>
                    <a:srgbClr val="37817F"/>
                  </a:solidFill>
                  <a:latin typeface="에스코어 드림 4 Regular"/>
                  <a:ea typeface="에스코어 드림 4 Regular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5400000">
                <a:off x="3685057" y="2511508"/>
                <a:ext cx="1180322" cy="654662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975">
                  <a:solidFill>
                    <a:srgbClr val="37817F"/>
                  </a:solidFill>
                  <a:latin typeface="에스코어 드림 4 Regular"/>
                  <a:ea typeface="에스코어 드림 4 Regular"/>
                </a:endParaRPr>
              </a:p>
            </p:txBody>
          </p:sp>
        </p:grpSp>
        <p:cxnSp>
          <p:nvCxnSpPr>
            <p:cNvPr id="48" name="直接连接符 47"/>
            <p:cNvCxnSpPr>
              <a:stCxn id="11" idx="0"/>
            </p:cNvCxnSpPr>
            <p:nvPr/>
          </p:nvCxnSpPr>
          <p:spPr>
            <a:xfrm flipV="1">
              <a:off x="7215123" y="262864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2775666" y="2248907"/>
              <a:ext cx="3667166" cy="8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just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코로나</a:t>
              </a:r>
              <a:r>
                <a:rPr lang="en-US" altLang="ko-KR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19 </a:t>
              </a:r>
              <a:r>
                <a:rPr lang="ko-KR" altLang="en-US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조치와 백신 접종으로 인해 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코로나</a:t>
              </a:r>
              <a:r>
                <a:rPr lang="en-US" altLang="ko-KR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19 </a:t>
              </a:r>
              <a:r>
                <a:rPr lang="ko-KR" altLang="en-US" sz="1200">
                  <a:solidFill>
                    <a:srgbClr val="37817F"/>
                  </a:solidFill>
                  <a:latin typeface="에스코어 드림 4 Regular"/>
                  <a:ea typeface="에스코어 드림 4 Regular"/>
                </a:rPr>
                <a:t>감염자 수와 사망률 감소</a:t>
              </a:r>
              <a:endParaRPr lang="zh-CN" altLang="en-US" sz="1200">
                <a:solidFill>
                  <a:srgbClr val="37817F"/>
                </a:solidFill>
                <a:latin typeface="에스코어 드림 4 Regular"/>
                <a:ea typeface="에스코어 드림 4 Regular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59431" y="3457054"/>
            <a:ext cx="4739340" cy="885242"/>
            <a:chOff x="2612574" y="3336628"/>
            <a:chExt cx="6319120" cy="118032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97503" y="3601022"/>
              <a:ext cx="734191" cy="651534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2612574" y="3336628"/>
              <a:ext cx="5257211" cy="1180322"/>
              <a:chOff x="0" y="2248678"/>
              <a:chExt cx="5257211" cy="1180322"/>
            </a:xfrm>
            <a:solidFill>
              <a:schemeClr val="bg1"/>
            </a:solidFill>
          </p:grpSpPr>
          <p:sp>
            <p:nvSpPr>
              <p:cNvPr id="35" name="矩形 34"/>
              <p:cNvSpPr/>
              <p:nvPr/>
            </p:nvSpPr>
            <p:spPr>
              <a:xfrm>
                <a:off x="0" y="2248678"/>
                <a:ext cx="4602549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4339719" y="2511508"/>
                <a:ext cx="1180322" cy="654662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7870172" y="3919277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959431" y="4573920"/>
            <a:ext cx="5230852" cy="885242"/>
            <a:chOff x="2612574" y="4610634"/>
            <a:chExt cx="6974469" cy="118032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52852" y="4875028"/>
              <a:ext cx="734191" cy="651534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2612574" y="4610634"/>
              <a:ext cx="5912260" cy="1180322"/>
              <a:chOff x="0" y="2248678"/>
              <a:chExt cx="5912260" cy="1180322"/>
            </a:xfrm>
            <a:solidFill>
              <a:schemeClr val="bg1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0" y="2248678"/>
                <a:ext cx="5257211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/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5400000">
                <a:off x="4994768" y="2511508"/>
                <a:ext cx="1180322" cy="654662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8524834" y="519587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50"/>
          <p:cNvSpPr txBox="1"/>
          <p:nvPr/>
        </p:nvSpPr>
        <p:spPr>
          <a:xfrm>
            <a:off x="2131915" y="3717253"/>
            <a:ext cx="2750375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7817F"/>
                </a:solidFill>
                <a:latin typeface="에스코어 드림 4 Regular"/>
                <a:ea typeface="에스코어 드림 4 Regular"/>
              </a:rPr>
              <a:t>국내외에서 여행의 수요 회복</a:t>
            </a:r>
            <a:endParaRPr lang="zh-CN" altLang="en-US" sz="1200">
              <a:solidFill>
                <a:srgbClr val="37817F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4" name="文本框 50"/>
          <p:cNvSpPr txBox="1"/>
          <p:nvPr/>
        </p:nvSpPr>
        <p:spPr>
          <a:xfrm>
            <a:off x="2103181" y="4708795"/>
            <a:ext cx="312676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7817F"/>
                </a:solidFill>
                <a:latin typeface="에스코어 드림 4 Regular"/>
                <a:ea typeface="에스코어 드림 4 Regular"/>
              </a:rPr>
              <a:t>수요에 따른 여행 정보와 위치정보 공유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7817F"/>
                </a:solidFill>
                <a:latin typeface="에스코어 드림 4 Regular"/>
                <a:ea typeface="에스코어 드림 4 Regular"/>
              </a:rPr>
              <a:t>여행 루트까지 만들 수 있는 플랫폼 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" y="746994"/>
            <a:ext cx="2960915" cy="408268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183085" y="746994"/>
            <a:ext cx="2960915" cy="408268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3083425" y="541977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사이트 설명</a:t>
            </a:r>
            <a:endParaRPr lang="en-US" altLang="zh-CN" sz="300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sp>
        <p:nvSpPr>
          <p:cNvPr id="37" name="文本框 44"/>
          <p:cNvSpPr txBox="1"/>
          <p:nvPr/>
        </p:nvSpPr>
        <p:spPr>
          <a:xfrm>
            <a:off x="1400699" y="2639733"/>
            <a:ext cx="6342602" cy="271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650" b="1" dirty="0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국내 여행 전 유명 여행지를 알고 싶을 때</a:t>
            </a:r>
          </a:p>
          <a:p>
            <a:pPr algn="just">
              <a:lnSpc>
                <a:spcPct val="150000"/>
              </a:lnSpc>
              <a:defRPr/>
            </a:pPr>
            <a:endParaRPr lang="ko-KR" altLang="en-US" sz="1650" b="1" dirty="0">
              <a:solidFill>
                <a:schemeClr val="lt1"/>
              </a:solidFill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650" b="1" dirty="0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여행지별 다른 사람의 리뷰나 주변 맛집 등의 정보를 알고 싶을 때</a:t>
            </a:r>
          </a:p>
          <a:p>
            <a:pPr algn="just">
              <a:lnSpc>
                <a:spcPct val="150000"/>
              </a:lnSpc>
              <a:defRPr/>
            </a:pPr>
            <a:endParaRPr lang="ko-KR" altLang="en-US" sz="1650" b="1" dirty="0">
              <a:solidFill>
                <a:schemeClr val="lt1"/>
              </a:solidFill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650" b="1" dirty="0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여행지를 찾아보면서 지도 어플과 </a:t>
            </a:r>
            <a:r>
              <a:rPr lang="ko-KR" altLang="en-US" sz="1650" b="1" dirty="0" err="1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번갈아가며</a:t>
            </a:r>
            <a:r>
              <a:rPr lang="ko-KR" altLang="en-US" sz="1650" b="1" dirty="0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보기 귀찮을 때</a:t>
            </a:r>
          </a:p>
          <a:p>
            <a:pPr algn="just">
              <a:lnSpc>
                <a:spcPct val="150000"/>
              </a:lnSpc>
              <a:defRPr/>
            </a:pPr>
            <a:endParaRPr lang="ko-KR" altLang="en-US" sz="1650" b="1" dirty="0">
              <a:solidFill>
                <a:schemeClr val="lt1"/>
              </a:solidFill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650" b="1" dirty="0">
                <a:solidFill>
                  <a:schemeClr val="lt1"/>
                </a:solidFill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내가 가고 싶은 여행지의 동선을 확인하고 싶을 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031271" y="566002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벤치마킹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781156"/>
            <a:ext cx="2976131" cy="402203"/>
            <a:chOff x="0" y="553612"/>
            <a:chExt cx="3968174" cy="53627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177574" y="786908"/>
            <a:ext cx="2966426" cy="402203"/>
            <a:chOff x="8236766" y="561282"/>
            <a:chExt cx="3955234" cy="536271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1707611" y="1851229"/>
            <a:ext cx="5448761" cy="4340020"/>
            <a:chOff x="364406" y="929967"/>
            <a:chExt cx="7265015" cy="5786693"/>
          </a:xfrm>
        </p:grpSpPr>
        <p:sp>
          <p:nvSpPr>
            <p:cNvPr id="32" name="타원 31"/>
            <p:cNvSpPr/>
            <p:nvPr/>
          </p:nvSpPr>
          <p:spPr>
            <a:xfrm>
              <a:off x="1394951" y="4217628"/>
              <a:ext cx="2499032" cy="2499032"/>
            </a:xfrm>
            <a:prstGeom prst="ellipse">
              <a:avLst/>
            </a:prstGeom>
            <a:blipFill rotWithShape="1">
              <a:blip r:embed="rId4">
                <a:alphaModFix/>
                <a:lum/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3" name="타원 32"/>
            <p:cNvSpPr/>
            <p:nvPr/>
          </p:nvSpPr>
          <p:spPr>
            <a:xfrm>
              <a:off x="926484" y="2673760"/>
              <a:ext cx="2499032" cy="2499032"/>
            </a:xfrm>
            <a:prstGeom prst="ellipse">
              <a:avLst/>
            </a:prstGeom>
            <a:blipFill rotWithShape="1">
              <a:blip r:embed="rId5">
                <a:alphaModFix/>
                <a:lum/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4" name="타원 33"/>
            <p:cNvSpPr/>
            <p:nvPr/>
          </p:nvSpPr>
          <p:spPr>
            <a:xfrm>
              <a:off x="364406" y="929967"/>
              <a:ext cx="2499032" cy="2499032"/>
            </a:xfrm>
            <a:prstGeom prst="ellipse">
              <a:avLst/>
            </a:prstGeom>
            <a:blipFill rotWithShape="1">
              <a:blip r:embed="rId6">
                <a:alphaModFix/>
                <a:lum/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5" name="文本框 44"/>
            <p:cNvSpPr txBox="1"/>
            <p:nvPr/>
          </p:nvSpPr>
          <p:spPr>
            <a:xfrm>
              <a:off x="3115967" y="1470286"/>
              <a:ext cx="3807522" cy="9078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350" b="1" dirty="0">
                  <a:solidFill>
                    <a:schemeClr val="lt1"/>
                  </a:solidFill>
                  <a:effectLst>
                    <a:outerShdw blurRad="76200" dist="76200" dir="81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하나투어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350" b="1" dirty="0">
                  <a:solidFill>
                    <a:schemeClr val="lt1"/>
                  </a:solidFill>
                  <a:effectLst>
                    <a:outerShdw blurRad="76200" dist="76200" dir="81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https://www.hanatour.com/</a:t>
              </a:r>
            </a:p>
          </p:txBody>
        </p:sp>
        <p:sp>
          <p:nvSpPr>
            <p:cNvPr id="36" name="文本框 44"/>
            <p:cNvSpPr txBox="1"/>
            <p:nvPr/>
          </p:nvSpPr>
          <p:spPr>
            <a:xfrm>
              <a:off x="3696993" y="3152775"/>
              <a:ext cx="3484752" cy="9078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350" b="1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호텔스닷컴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350" b="1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https://kr.hotels.com/</a:t>
              </a:r>
            </a:p>
          </p:txBody>
        </p:sp>
        <p:sp>
          <p:nvSpPr>
            <p:cNvPr id="38" name="文本框 44"/>
            <p:cNvSpPr txBox="1"/>
            <p:nvPr/>
          </p:nvSpPr>
          <p:spPr>
            <a:xfrm>
              <a:off x="4144669" y="4933949"/>
              <a:ext cx="3484752" cy="9078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ko-KR" sz="1350" b="1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TRIPLE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350" b="1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에스코어 드림 5 Medium"/>
                  <a:ea typeface="에스코어 드림 5 Medium"/>
                </a:rPr>
                <a:t>https://triple.guide/intro/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76199" y="785094"/>
            <a:ext cx="3122840" cy="408268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106885" y="785094"/>
            <a:ext cx="3122840" cy="408268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3007224" y="580077"/>
            <a:ext cx="3053187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개발 환경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832644" y="3216565"/>
            <a:ext cx="3546410" cy="1157449"/>
            <a:chOff x="1247774" y="2421872"/>
            <a:chExt cx="3120825" cy="857851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47774" y="2433637"/>
              <a:ext cx="2323268" cy="823686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97817" y="2421872"/>
              <a:ext cx="2270782" cy="857851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01859" y="3323625"/>
            <a:ext cx="3022514" cy="943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58B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4200836" y="2674958"/>
            <a:ext cx="3639975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02. </a:t>
            </a: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프로젝트 계획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23506" y="2623294"/>
            <a:ext cx="2523128" cy="2307776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4426" y="2330908"/>
            <a:ext cx="975956" cy="14327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37528" y="3482468"/>
            <a:ext cx="1274496" cy="270320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zh-CN" sz="900" dirty="0">
                  <a:latin typeface="여기어때 잘난체"/>
                  <a:ea typeface="여기어때 잘난체"/>
                </a:rPr>
                <a:t>CHAPTER </a:t>
              </a:r>
              <a:r>
                <a:rPr lang="en-US" altLang="ko-KR" sz="900" dirty="0">
                  <a:latin typeface="여기어때 잘난체"/>
                  <a:ea typeface="여기어때 잘난체"/>
                </a:rPr>
                <a:t>02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0841" y="3482468"/>
            <a:ext cx="1274496" cy="270320"/>
            <a:chOff x="8316227" y="2774393"/>
            <a:chExt cx="1699328" cy="360427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b="1">
                <a:latin typeface="여기어때 잘난체"/>
                <a:ea typeface="여기어때 잘난체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4" y="2774393"/>
              <a:ext cx="1593452" cy="35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/>
                  <a:ea typeface="方正兰亭黑简体"/>
                </a:defRPr>
              </a:lvl1pPr>
            </a:lstStyle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rgbClr val="74C4C2"/>
                  </a:solidFill>
                  <a:latin typeface="여기어때 잘난체"/>
                  <a:ea typeface="여기어때 잘난체"/>
                </a:rPr>
                <a:t>프로젝트 계획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24563" y="464313"/>
            <a:ext cx="2894874" cy="667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/>
                <a:ea typeface="方正兰亭黑简体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3000" dirty="0">
                <a:effectLst>
                  <a:outerShdw blurRad="76200" dist="76200" dir="8100000" algn="ctr" rotWithShape="0">
                    <a:srgbClr val="000000">
                      <a:alpha val="50000"/>
                    </a:srgbClr>
                  </a:outerShdw>
                  <a:reflection blurRad="6350" stA="50000" endA="300" endPos="35000" dir="5400000" sy="-100000" algn="bl" rotWithShape="0"/>
                </a:effectLst>
                <a:latin typeface="여기어때 잘난체"/>
                <a:ea typeface="여기어때 잘난체"/>
              </a:rPr>
              <a:t>역할 분담</a:t>
            </a:r>
            <a:endParaRPr lang="en-US" altLang="zh-CN" sz="3000" dirty="0">
              <a:effectLst>
                <a:outerShdw blurRad="76200" dist="76200" dir="81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</a:effectLst>
              <a:latin typeface="여기어때 잘난체"/>
              <a:ea typeface="여기어때 잘난체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-121829" y="1618218"/>
            <a:ext cx="4517177" cy="2716421"/>
            <a:chOff x="-886339" y="1014622"/>
            <a:chExt cx="6022903" cy="3621895"/>
          </a:xfrm>
        </p:grpSpPr>
        <p:grpSp>
          <p:nvGrpSpPr>
            <p:cNvPr id="7" name="그룹 1003"/>
            <p:cNvGrpSpPr/>
            <p:nvPr/>
          </p:nvGrpSpPr>
          <p:grpSpPr>
            <a:xfrm>
              <a:off x="-886339" y="1014622"/>
              <a:ext cx="6022903" cy="3621895"/>
              <a:chOff x="3768565" y="2503522"/>
              <a:chExt cx="5740785" cy="320478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768565" y="2503522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160182" y="3261138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776022" y="1949522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>
                  <a:latin typeface="에스코어 드림 5 Medium"/>
                  <a:ea typeface="에스코어 드림 5 Medium"/>
                </a:rPr>
                <a:t>김선기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68306" y="2336449"/>
              <a:ext cx="3031318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카카오 맵 </a:t>
              </a:r>
              <a:r>
                <a:rPr lang="en-US" altLang="ko-KR" sz="1200" dirty="0" err="1">
                  <a:latin typeface="에스코어 드림 4 Regular"/>
                  <a:ea typeface="에스코어 드림 4 Regular"/>
                </a:rPr>
                <a:t>api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연동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검색기능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세부디자인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452791" y="1627741"/>
            <a:ext cx="4517177" cy="2716421"/>
            <a:chOff x="3270387" y="1027320"/>
            <a:chExt cx="6022903" cy="3621895"/>
          </a:xfrm>
        </p:grpSpPr>
        <p:grpSp>
          <p:nvGrpSpPr>
            <p:cNvPr id="15" name="그룹 1005"/>
            <p:cNvGrpSpPr/>
            <p:nvPr/>
          </p:nvGrpSpPr>
          <p:grpSpPr>
            <a:xfrm>
              <a:off x="3270387" y="1027320"/>
              <a:ext cx="6022903" cy="3621895"/>
              <a:chOff x="7925292" y="2516220"/>
              <a:chExt cx="5740785" cy="3204783"/>
            </a:xfrm>
          </p:grpSpPr>
          <p:pic>
            <p:nvPicPr>
              <p:cNvPr id="17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925292" y="2516220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18" name="Object 1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316909" y="3273837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4912896" y="1970871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>
                  <a:latin typeface="에스코어 드림 5 Medium"/>
                  <a:ea typeface="에스코어 드림 5 Medium"/>
                </a:rPr>
                <a:t>신선미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20564" y="2343303"/>
              <a:ext cx="3523015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카카오 맵 </a:t>
              </a:r>
              <a:r>
                <a:rPr lang="en-US" altLang="ko-KR" sz="1200" dirty="0" err="1">
                  <a:latin typeface="에스코어 드림 4 Regular"/>
                  <a:ea typeface="에스코어 드림 4 Regular"/>
                </a:rPr>
                <a:t>api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연동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latin typeface="에스코어 드림 4 Regular"/>
                  <a:ea typeface="에스코어 드림 4 Regular"/>
                </a:rPr>
                <a:t>PW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찾기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회원 메일 전송 </a:t>
              </a:r>
              <a:endParaRPr lang="en-US" altLang="ko-KR" sz="1200" dirty="0">
                <a:latin typeface="에스코어 드림 4 Regular"/>
                <a:ea typeface="에스코어 드림 4 Regular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latin typeface="에스코어 드림 4 Regular"/>
                  <a:ea typeface="에스코어 드림 4 Regular"/>
                </a:rPr>
                <a:t>UI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디자인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5022653" y="1627741"/>
            <a:ext cx="4517177" cy="2716421"/>
            <a:chOff x="7401720" y="1027320"/>
            <a:chExt cx="6022903" cy="3621895"/>
          </a:xfrm>
        </p:grpSpPr>
        <p:grpSp>
          <p:nvGrpSpPr>
            <p:cNvPr id="21" name="그룹 1007"/>
            <p:cNvGrpSpPr/>
            <p:nvPr/>
          </p:nvGrpSpPr>
          <p:grpSpPr>
            <a:xfrm>
              <a:off x="7401720" y="1027320"/>
              <a:ext cx="6022903" cy="3621895"/>
              <a:chOff x="12056623" y="2516220"/>
              <a:chExt cx="5740785" cy="3204783"/>
            </a:xfrm>
          </p:grpSpPr>
          <p:pic>
            <p:nvPicPr>
              <p:cNvPr id="29" name="Object 2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56623" y="2516220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32" name="Object 2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448240" y="3273837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9049772" y="1992220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>
                  <a:latin typeface="에스코어 드림 5 Medium"/>
                  <a:ea typeface="에스코어 드림 5 Medium"/>
                </a:rPr>
                <a:t>양경민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853563" y="2324420"/>
              <a:ext cx="3630050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로그인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 회원 가입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및 관리 기능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즐겨찾기 및 </a:t>
              </a:r>
              <a:r>
                <a:rPr lang="ko-KR" altLang="en-US" sz="1200" dirty="0" err="1">
                  <a:latin typeface="에스코어 드림 4 Regular"/>
                  <a:ea typeface="에스코어 드림 4 Regular"/>
                </a:rPr>
                <a:t>페이징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 기능 구현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코드 취합 및 배포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디버깅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-121827" y="3295957"/>
            <a:ext cx="4517177" cy="2716421"/>
            <a:chOff x="-886337" y="3623084"/>
            <a:chExt cx="6022903" cy="3621895"/>
          </a:xfrm>
        </p:grpSpPr>
        <p:grpSp>
          <p:nvGrpSpPr>
            <p:cNvPr id="40" name="그룹 1009"/>
            <p:cNvGrpSpPr/>
            <p:nvPr/>
          </p:nvGrpSpPr>
          <p:grpSpPr>
            <a:xfrm>
              <a:off x="-886337" y="3623084"/>
              <a:ext cx="6022903" cy="3621895"/>
              <a:chOff x="1709630" y="6892498"/>
              <a:chExt cx="5740785" cy="3204783"/>
            </a:xfrm>
          </p:grpSpPr>
          <p:pic>
            <p:nvPicPr>
              <p:cNvPr id="41" name="Object 2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709630" y="6892498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42" name="Object 3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101246" y="7650114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657172" y="4588883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>
                  <a:latin typeface="에스코어 드림 5 Medium"/>
                  <a:ea typeface="에스코어 드림 5 Medium"/>
                </a:rPr>
                <a:t>진영웅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9812" y="4962845"/>
              <a:ext cx="3236342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관리자 및 사용자 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CRUD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좋아요 및 리뷰 기능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latin typeface="에스코어 드림 4 Regular"/>
                  <a:ea typeface="에스코어 드림 4 Regular"/>
                </a:rPr>
                <a:t>UI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디자인 및 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DB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데이터 관리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452792" y="3305482"/>
            <a:ext cx="4517177" cy="2716421"/>
            <a:chOff x="3270389" y="3635783"/>
            <a:chExt cx="6022903" cy="3621895"/>
          </a:xfrm>
        </p:grpSpPr>
        <p:grpSp>
          <p:nvGrpSpPr>
            <p:cNvPr id="45" name="그룹 1011"/>
            <p:cNvGrpSpPr/>
            <p:nvPr/>
          </p:nvGrpSpPr>
          <p:grpSpPr>
            <a:xfrm>
              <a:off x="3270389" y="3635783"/>
              <a:ext cx="6022903" cy="3621895"/>
              <a:chOff x="5866357" y="6905196"/>
              <a:chExt cx="5740785" cy="3204783"/>
            </a:xfrm>
          </p:grpSpPr>
          <p:pic>
            <p:nvPicPr>
              <p:cNvPr id="46" name="Object 3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866357" y="6905196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47" name="Object 3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257974" y="7662813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81" name="TextBox 80"/>
            <p:cNvSpPr txBox="1"/>
            <p:nvPr/>
          </p:nvSpPr>
          <p:spPr>
            <a:xfrm>
              <a:off x="4843662" y="4579332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 dirty="0">
                  <a:latin typeface="에스코어 드림 5 Medium"/>
                  <a:ea typeface="에스코어 드림 5 Medium"/>
                </a:rPr>
                <a:t>최윤아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30392" y="4953320"/>
              <a:ext cx="3569840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관리자 및 사용자 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CRUD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좋아요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리뷰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파일 업로드 기능</a:t>
              </a:r>
              <a:endParaRPr lang="en-US" altLang="ko-KR" sz="1200" dirty="0">
                <a:latin typeface="에스코어 드림 4 Regular"/>
                <a:ea typeface="에스코어 드림 4 Regular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latin typeface="에스코어 드림 4 Regular"/>
                  <a:ea typeface="에스코어 드림 4 Regular"/>
                </a:rPr>
                <a:t>UI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디자인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및 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DB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데이터 관리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022653" y="3305482"/>
            <a:ext cx="4517177" cy="2716421"/>
            <a:chOff x="7401720" y="3635783"/>
            <a:chExt cx="6022903" cy="3621895"/>
          </a:xfrm>
        </p:grpSpPr>
        <p:grpSp>
          <p:nvGrpSpPr>
            <p:cNvPr id="50" name="그룹 1013"/>
            <p:cNvGrpSpPr/>
            <p:nvPr/>
          </p:nvGrpSpPr>
          <p:grpSpPr>
            <a:xfrm>
              <a:off x="7401720" y="3635783"/>
              <a:ext cx="6022903" cy="3621895"/>
              <a:chOff x="9997688" y="6905196"/>
              <a:chExt cx="5740785" cy="3204783"/>
            </a:xfrm>
          </p:grpSpPr>
          <p:pic>
            <p:nvPicPr>
              <p:cNvPr id="51" name="Object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997688" y="6905196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52" name="Object 4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1389304" y="7662813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9030151" y="4569780"/>
              <a:ext cx="94292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 b="1">
                  <a:latin typeface="에스코어 드림 5 Medium"/>
                  <a:ea typeface="에스코어 드림 5 Medium"/>
                </a:rPr>
                <a:t>최현준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864127" y="4934270"/>
              <a:ext cx="3630050" cy="118998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로그인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200" dirty="0">
                  <a:latin typeface="에스코어 드림 4 Regular"/>
                  <a:ea typeface="에스코어 드림 4 Regular"/>
                </a:rPr>
                <a:t>회원 가입 및 관리 기능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메인 및 세부 페이지 디자인</a:t>
              </a:r>
              <a:r>
                <a:rPr lang="en-US" altLang="ko-KR" sz="1200" dirty="0">
                  <a:latin typeface="에스코어 드림 4 Regular"/>
                  <a:ea typeface="에스코어 드림 4 Regular"/>
                </a:rPr>
                <a:t>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에스코어 드림 4 Regular"/>
                  <a:ea typeface="에스코어 드림 4 Regular"/>
                </a:rPr>
                <a:t>즐겨찾기 구현</a:t>
              </a:r>
              <a:endParaRPr lang="en-US" altLang="ko-KR" sz="1200" dirty="0">
                <a:latin typeface="에스코어 드림 4 Regular"/>
                <a:ea typeface="에스코어 드림 4 Regular"/>
              </a:endParaRPr>
            </a:p>
          </p:txBody>
        </p:sp>
      </p:grpSp>
      <p:grpSp>
        <p:nvGrpSpPr>
          <p:cNvPr id="12" name="组合 12">
            <a:extLst>
              <a:ext uri="{FF2B5EF4-FFF2-40B4-BE49-F238E27FC236}">
                <a16:creationId xmlns:a16="http://schemas.microsoft.com/office/drawing/2014/main" id="{631C0C6B-CF76-ECC8-5A95-A5D985C5D61A}"/>
              </a:ext>
            </a:extLst>
          </p:cNvPr>
          <p:cNvGrpSpPr/>
          <p:nvPr/>
        </p:nvGrpSpPr>
        <p:grpSpPr>
          <a:xfrm>
            <a:off x="-414068" y="605858"/>
            <a:ext cx="2762075" cy="402203"/>
            <a:chOff x="0" y="556211"/>
            <a:chExt cx="3947309" cy="536271"/>
          </a:xfrm>
        </p:grpSpPr>
        <p:cxnSp>
          <p:nvCxnSpPr>
            <p:cNvPr id="13" name="直接连接符 8">
              <a:extLst>
                <a:ext uri="{FF2B5EF4-FFF2-40B4-BE49-F238E27FC236}">
                  <a16:creationId xmlns:a16="http://schemas.microsoft.com/office/drawing/2014/main" id="{F0E7D0A9-D54F-D094-C1D1-8D777BE85D86}"/>
                </a:ext>
              </a:extLst>
            </p:cNvPr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>
              <a:extLst>
                <a:ext uri="{FF2B5EF4-FFF2-40B4-BE49-F238E27FC236}">
                  <a16:creationId xmlns:a16="http://schemas.microsoft.com/office/drawing/2014/main" id="{488AE942-8558-671F-0E94-AD303810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1AFFCCB4-4701-0330-8930-F2721B80BB88}"/>
              </a:ext>
            </a:extLst>
          </p:cNvPr>
          <p:cNvGrpSpPr/>
          <p:nvPr/>
        </p:nvGrpSpPr>
        <p:grpSpPr>
          <a:xfrm>
            <a:off x="6976061" y="613968"/>
            <a:ext cx="2762279" cy="402203"/>
            <a:chOff x="8244401" y="553613"/>
            <a:chExt cx="3947599" cy="536271"/>
          </a:xfrm>
        </p:grpSpPr>
        <p:cxnSp>
          <p:nvCxnSpPr>
            <p:cNvPr id="19" name="直接连接符 9">
              <a:extLst>
                <a:ext uri="{FF2B5EF4-FFF2-40B4-BE49-F238E27FC236}">
                  <a16:creationId xmlns:a16="http://schemas.microsoft.com/office/drawing/2014/main" id="{936D0D80-C9DE-D4E1-5F84-94B4A8AFABE9}"/>
                </a:ext>
              </a:extLst>
            </p:cNvPr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32">
              <a:extLst>
                <a:ext uri="{FF2B5EF4-FFF2-40B4-BE49-F238E27FC236}">
                  <a16:creationId xmlns:a16="http://schemas.microsoft.com/office/drawing/2014/main" id="{394F05FB-C161-D3CB-27F8-3DF868CEC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830</Words>
  <Application>Microsoft Office PowerPoint</Application>
  <PresentationFormat>화면 슬라이드 쇼(4:3)</PresentationFormat>
  <Paragraphs>166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에스코어 드림 4 Regular</vt:lpstr>
      <vt:lpstr>에스코어 드림 5 Medium</vt:lpstr>
      <vt:lpstr>맑은 고딕</vt:lpstr>
      <vt:lpstr>에스코어 드림 3 Light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92</cp:revision>
  <dcterms:created xsi:type="dcterms:W3CDTF">2023-05-09T00:39:02Z</dcterms:created>
  <dcterms:modified xsi:type="dcterms:W3CDTF">2023-05-10T06:29:12Z</dcterms:modified>
  <cp:version/>
</cp:coreProperties>
</file>